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2"/>
  </p:notesMasterIdLst>
  <p:sldIdLst>
    <p:sldId id="273" r:id="rId2"/>
    <p:sldId id="275" r:id="rId3"/>
    <p:sldId id="274" r:id="rId4"/>
    <p:sldId id="256" r:id="rId5"/>
    <p:sldId id="257" r:id="rId6"/>
    <p:sldId id="258" r:id="rId7"/>
    <p:sldId id="259" r:id="rId8"/>
    <p:sldId id="260" r:id="rId9"/>
    <p:sldId id="262" r:id="rId10"/>
    <p:sldId id="263" r:id="rId11"/>
    <p:sldId id="264" r:id="rId12"/>
    <p:sldId id="266" r:id="rId13"/>
    <p:sldId id="265" r:id="rId14"/>
    <p:sldId id="267" r:id="rId15"/>
    <p:sldId id="268" r:id="rId16"/>
    <p:sldId id="269" r:id="rId17"/>
    <p:sldId id="270" r:id="rId18"/>
    <p:sldId id="271" r:id="rId19"/>
    <p:sldId id="272" r:id="rId20"/>
    <p:sldId id="276"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72" autoAdjust="0"/>
    <p:restoredTop sz="94660"/>
  </p:normalViewPr>
  <p:slideViewPr>
    <p:cSldViewPr snapToGrid="0">
      <p:cViewPr varScale="1">
        <p:scale>
          <a:sx n="68" d="100"/>
          <a:sy n="68" d="100"/>
        </p:scale>
        <p:origin x="10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Q1</c:v>
                </c:pt>
              </c:strCache>
            </c:strRef>
          </c:tx>
          <c:spPr>
            <a:solidFill>
              <a:schemeClr val="accent2"/>
            </a:solidFill>
            <a:ln>
              <a:noFill/>
            </a:ln>
            <a:effectLst>
              <a:outerShdw blurRad="88900" dist="27940" dir="5400000" algn="ctr" rotWithShape="0">
                <a:srgbClr val="000000">
                  <a:alpha val="63000"/>
                </a:srgbClr>
              </a:outerShdw>
            </a:effectLst>
          </c:spPr>
          <c:invertIfNegative val="0"/>
          <c:cat>
            <c:strRef>
              <c:f>Sheet1!$A$2:$A$5</c:f>
              <c:strCache>
                <c:ptCount val="1"/>
                <c:pt idx="0">
                  <c:v>Category 1</c:v>
                </c:pt>
              </c:strCache>
            </c:strRef>
          </c:cat>
          <c:val>
            <c:numRef>
              <c:f>Sheet1!$B$2:$B$5</c:f>
              <c:numCache>
                <c:formatCode>General</c:formatCode>
                <c:ptCount val="4"/>
                <c:pt idx="0">
                  <c:v>37</c:v>
                </c:pt>
              </c:numCache>
            </c:numRef>
          </c:val>
          <c:extLst>
            <c:ext xmlns:c16="http://schemas.microsoft.com/office/drawing/2014/chart" uri="{C3380CC4-5D6E-409C-BE32-E72D297353CC}">
              <c16:uniqueId val="{00000000-FDDD-4DF3-8D9B-6A615B474D5E}"/>
            </c:ext>
          </c:extLst>
        </c:ser>
        <c:ser>
          <c:idx val="1"/>
          <c:order val="1"/>
          <c:tx>
            <c:strRef>
              <c:f>Sheet1!$C$1</c:f>
              <c:strCache>
                <c:ptCount val="1"/>
                <c:pt idx="0">
                  <c:v>Q2</c:v>
                </c:pt>
              </c:strCache>
            </c:strRef>
          </c:tx>
          <c:spPr>
            <a:solidFill>
              <a:schemeClr val="accent4"/>
            </a:solidFill>
            <a:ln>
              <a:noFill/>
            </a:ln>
            <a:effectLst>
              <a:outerShdw blurRad="88900" dist="27940" dir="5400000" algn="ctr" rotWithShape="0">
                <a:srgbClr val="000000">
                  <a:alpha val="63000"/>
                </a:srgbClr>
              </a:outerShdw>
            </a:effectLst>
          </c:spPr>
          <c:invertIfNegative val="0"/>
          <c:cat>
            <c:strRef>
              <c:f>Sheet1!$A$2:$A$5</c:f>
              <c:strCache>
                <c:ptCount val="1"/>
                <c:pt idx="0">
                  <c:v>Category 1</c:v>
                </c:pt>
              </c:strCache>
            </c:strRef>
          </c:cat>
          <c:val>
            <c:numRef>
              <c:f>Sheet1!$C$2:$C$5</c:f>
              <c:numCache>
                <c:formatCode>General</c:formatCode>
                <c:ptCount val="4"/>
                <c:pt idx="0">
                  <c:v>22</c:v>
                </c:pt>
              </c:numCache>
            </c:numRef>
          </c:val>
          <c:extLst>
            <c:ext xmlns:c16="http://schemas.microsoft.com/office/drawing/2014/chart" uri="{C3380CC4-5D6E-409C-BE32-E72D297353CC}">
              <c16:uniqueId val="{00000001-FDDD-4DF3-8D9B-6A615B474D5E}"/>
            </c:ext>
          </c:extLst>
        </c:ser>
        <c:ser>
          <c:idx val="2"/>
          <c:order val="2"/>
          <c:tx>
            <c:strRef>
              <c:f>Sheet1!$D$1</c:f>
              <c:strCache>
                <c:ptCount val="1"/>
                <c:pt idx="0">
                  <c:v>Q3</c:v>
                </c:pt>
              </c:strCache>
            </c:strRef>
          </c:tx>
          <c:spPr>
            <a:solidFill>
              <a:srgbClr val="7030A0"/>
            </a:solidFill>
            <a:ln>
              <a:noFill/>
            </a:ln>
            <a:effectLst>
              <a:outerShdw blurRad="88900" dist="27940" dir="5400000" algn="ctr" rotWithShape="0">
                <a:srgbClr val="000000">
                  <a:alpha val="63000"/>
                </a:srgbClr>
              </a:outerShdw>
            </a:effectLst>
          </c:spPr>
          <c:invertIfNegative val="0"/>
          <c:cat>
            <c:strRef>
              <c:f>Sheet1!$A$2:$A$5</c:f>
              <c:strCache>
                <c:ptCount val="1"/>
                <c:pt idx="0">
                  <c:v>Category 1</c:v>
                </c:pt>
              </c:strCache>
            </c:strRef>
          </c:cat>
          <c:val>
            <c:numRef>
              <c:f>Sheet1!$D$2:$D$5</c:f>
              <c:numCache>
                <c:formatCode>General</c:formatCode>
                <c:ptCount val="4"/>
                <c:pt idx="0">
                  <c:v>42</c:v>
                </c:pt>
              </c:numCache>
            </c:numRef>
          </c:val>
          <c:extLst>
            <c:ext xmlns:c16="http://schemas.microsoft.com/office/drawing/2014/chart" uri="{C3380CC4-5D6E-409C-BE32-E72D297353CC}">
              <c16:uniqueId val="{00000002-FDDD-4DF3-8D9B-6A615B474D5E}"/>
            </c:ext>
          </c:extLst>
        </c:ser>
        <c:ser>
          <c:idx val="3"/>
          <c:order val="3"/>
          <c:tx>
            <c:strRef>
              <c:f>Sheet1!$E$1</c:f>
              <c:strCache>
                <c:ptCount val="1"/>
                <c:pt idx="0">
                  <c:v>Q4</c:v>
                </c:pt>
              </c:strCache>
            </c:strRef>
          </c:tx>
          <c:spPr>
            <a:solidFill>
              <a:srgbClr val="FFC000"/>
            </a:solidFill>
            <a:ln>
              <a:noFill/>
            </a:ln>
            <a:effectLst>
              <a:outerShdw blurRad="88900" dist="27940" dir="5400000" algn="ctr" rotWithShape="0">
                <a:srgbClr val="000000">
                  <a:alpha val="63000"/>
                </a:srgbClr>
              </a:outerShdw>
            </a:effectLst>
          </c:spPr>
          <c:invertIfNegative val="0"/>
          <c:cat>
            <c:strRef>
              <c:f>Sheet1!$A$2:$A$5</c:f>
              <c:strCache>
                <c:ptCount val="1"/>
                <c:pt idx="0">
                  <c:v>Category 1</c:v>
                </c:pt>
              </c:strCache>
            </c:strRef>
          </c:cat>
          <c:val>
            <c:numRef>
              <c:f>Sheet1!$E$2:$E$5</c:f>
              <c:numCache>
                <c:formatCode>General</c:formatCode>
                <c:ptCount val="4"/>
                <c:pt idx="0">
                  <c:v>33</c:v>
                </c:pt>
              </c:numCache>
            </c:numRef>
          </c:val>
          <c:extLst>
            <c:ext xmlns:c16="http://schemas.microsoft.com/office/drawing/2014/chart" uri="{C3380CC4-5D6E-409C-BE32-E72D297353CC}">
              <c16:uniqueId val="{00000003-FDDD-4DF3-8D9B-6A615B474D5E}"/>
            </c:ext>
          </c:extLst>
        </c:ser>
        <c:dLbls>
          <c:showLegendKey val="0"/>
          <c:showVal val="0"/>
          <c:showCatName val="0"/>
          <c:showSerName val="0"/>
          <c:showPercent val="0"/>
          <c:showBubbleSize val="0"/>
        </c:dLbls>
        <c:gapWidth val="100"/>
        <c:overlap val="-24"/>
        <c:axId val="401497656"/>
        <c:axId val="401500280"/>
      </c:barChart>
      <c:catAx>
        <c:axId val="401497656"/>
        <c:scaling>
          <c:orientation val="minMax"/>
        </c:scaling>
        <c:delete val="1"/>
        <c:axPos val="b"/>
        <c:numFmt formatCode="General" sourceLinked="1"/>
        <c:majorTickMark val="none"/>
        <c:minorTickMark val="none"/>
        <c:tickLblPos val="nextTo"/>
        <c:crossAx val="401500280"/>
        <c:crosses val="autoZero"/>
        <c:auto val="1"/>
        <c:lblAlgn val="ctr"/>
        <c:lblOffset val="100"/>
        <c:noMultiLvlLbl val="0"/>
      </c:catAx>
      <c:valAx>
        <c:axId val="4015002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01497656"/>
        <c:crosses val="autoZero"/>
        <c:crossBetween val="between"/>
      </c:valAx>
      <c:spPr>
        <a:noFill/>
        <a:ln>
          <a:noFill/>
        </a:ln>
        <a:effectLst/>
      </c:spPr>
    </c:plotArea>
    <c:legend>
      <c:legendPos val="b"/>
      <c:layout>
        <c:manualLayout>
          <c:xMode val="edge"/>
          <c:yMode val="edge"/>
          <c:x val="4.3320876183781623E-2"/>
          <c:y val="0.92276122884501277"/>
          <c:w val="0.17987211641991424"/>
          <c:h val="5.972691618072418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30697F-4BFD-4129-AD17-A87C8B26760B}" type="datetimeFigureOut">
              <a:rPr lang="en-US" smtClean="0"/>
              <a:t>4/28/2020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B0D629-E82E-4AE3-A9B0-A9F1DA858A4C}" type="slidenum">
              <a:rPr lang="en-US" smtClean="0"/>
              <a:t>‹Nº›</a:t>
            </a:fld>
            <a:endParaRPr lang="en-US"/>
          </a:p>
        </p:txBody>
      </p:sp>
    </p:spTree>
    <p:extLst>
      <p:ext uri="{BB962C8B-B14F-4D97-AF65-F5344CB8AC3E}">
        <p14:creationId xmlns:p14="http://schemas.microsoft.com/office/powerpoint/2010/main" val="3958087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B0D629-E82E-4AE3-A9B0-A9F1DA858A4C}" type="slidenum">
              <a:rPr lang="en-US" smtClean="0"/>
              <a:t>19</a:t>
            </a:fld>
            <a:endParaRPr lang="en-US"/>
          </a:p>
        </p:txBody>
      </p:sp>
    </p:spTree>
    <p:extLst>
      <p:ext uri="{BB962C8B-B14F-4D97-AF65-F5344CB8AC3E}">
        <p14:creationId xmlns:p14="http://schemas.microsoft.com/office/powerpoint/2010/main" val="1629369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C92C797-F1B5-450B-A970-0A1A7CBB5EBB}"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BC5D6E-59BD-4C0D-89BA-1255D92E3DE5}" type="slidenum">
              <a:rPr lang="en-US" smtClean="0"/>
              <a:t>‹Nº›</a:t>
            </a:fld>
            <a:endParaRPr lang="en-US"/>
          </a:p>
        </p:txBody>
      </p:sp>
    </p:spTree>
    <p:extLst>
      <p:ext uri="{BB962C8B-B14F-4D97-AF65-F5344CB8AC3E}">
        <p14:creationId xmlns:p14="http://schemas.microsoft.com/office/powerpoint/2010/main" val="1079979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C92C797-F1B5-450B-A970-0A1A7CBB5EBB}"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BC5D6E-59BD-4C0D-89BA-1255D92E3DE5}" type="slidenum">
              <a:rPr lang="en-US" smtClean="0"/>
              <a:t>‹Nº›</a:t>
            </a:fld>
            <a:endParaRPr lang="en-US"/>
          </a:p>
        </p:txBody>
      </p:sp>
    </p:spTree>
    <p:extLst>
      <p:ext uri="{BB962C8B-B14F-4D97-AF65-F5344CB8AC3E}">
        <p14:creationId xmlns:p14="http://schemas.microsoft.com/office/powerpoint/2010/main" val="3589119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5C92C797-F1B5-450B-A970-0A1A7CBB5EBB}" type="datetimeFigureOut">
              <a:rPr lang="en-US" smtClean="0"/>
              <a:t>4/28/2020</a:t>
            </a:fld>
            <a:endParaRPr lang="en-US"/>
          </a:p>
        </p:txBody>
      </p:sp>
      <p:sp>
        <p:nvSpPr>
          <p:cNvPr id="5" name="Footer Placeholder 4"/>
          <p:cNvSpPr>
            <a:spLocks noGrp="1"/>
          </p:cNvSpPr>
          <p:nvPr>
            <p:ph type="ftr" sz="quarter" idx="11"/>
          </p:nvPr>
        </p:nvSpPr>
        <p:spPr>
          <a:xfrm>
            <a:off x="3776135" y="6422854"/>
            <a:ext cx="4279669" cy="365125"/>
          </a:xfrm>
        </p:spPr>
        <p:txBody>
          <a:bodyPr/>
          <a:lstStyle/>
          <a:p>
            <a:endParaRPr lang="en-US"/>
          </a:p>
        </p:txBody>
      </p:sp>
      <p:sp>
        <p:nvSpPr>
          <p:cNvPr id="6" name="Slide Number Placeholder 5"/>
          <p:cNvSpPr>
            <a:spLocks noGrp="1"/>
          </p:cNvSpPr>
          <p:nvPr>
            <p:ph type="sldNum" sz="quarter" idx="12"/>
          </p:nvPr>
        </p:nvSpPr>
        <p:spPr>
          <a:xfrm>
            <a:off x="8073048" y="6422854"/>
            <a:ext cx="879759" cy="365125"/>
          </a:xfrm>
        </p:spPr>
        <p:txBody>
          <a:bodyPr/>
          <a:lstStyle/>
          <a:p>
            <a:fld id="{25BC5D6E-59BD-4C0D-89BA-1255D92E3DE5}" type="slidenum">
              <a:rPr lang="en-US" smtClean="0"/>
              <a:t>‹Nº›</a:t>
            </a:fld>
            <a:endParaRPr lang="en-US"/>
          </a:p>
        </p:txBody>
      </p:sp>
    </p:spTree>
    <p:extLst>
      <p:ext uri="{BB962C8B-B14F-4D97-AF65-F5344CB8AC3E}">
        <p14:creationId xmlns:p14="http://schemas.microsoft.com/office/powerpoint/2010/main" val="3523527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C92C797-F1B5-450B-A970-0A1A7CBB5EBB}"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BC5D6E-59BD-4C0D-89BA-1255D92E3DE5}" type="slidenum">
              <a:rPr lang="en-US" smtClean="0"/>
              <a:t>‹Nº›</a:t>
            </a:fld>
            <a:endParaRPr lang="en-US"/>
          </a:p>
        </p:txBody>
      </p:sp>
    </p:spTree>
    <p:extLst>
      <p:ext uri="{BB962C8B-B14F-4D97-AF65-F5344CB8AC3E}">
        <p14:creationId xmlns:p14="http://schemas.microsoft.com/office/powerpoint/2010/main" val="1405396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5C92C797-F1B5-450B-A970-0A1A7CBB5EBB}" type="datetimeFigureOut">
              <a:rPr lang="en-US" smtClean="0"/>
              <a:t>4/28/2020</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25BC5D6E-59BD-4C0D-89BA-1255D92E3DE5}" type="slidenum">
              <a:rPr lang="en-US" smtClean="0"/>
              <a:t>‹Nº›</a:t>
            </a:fld>
            <a:endParaRPr lang="en-US"/>
          </a:p>
        </p:txBody>
      </p:sp>
    </p:spTree>
    <p:extLst>
      <p:ext uri="{BB962C8B-B14F-4D97-AF65-F5344CB8AC3E}">
        <p14:creationId xmlns:p14="http://schemas.microsoft.com/office/powerpoint/2010/main" val="263062403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C92C797-F1B5-450B-A970-0A1A7CBB5EBB}" type="datetimeFigureOut">
              <a:rPr lang="en-US"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BC5D6E-59BD-4C0D-89BA-1255D92E3DE5}" type="slidenum">
              <a:rPr lang="en-US" smtClean="0"/>
              <a:t>‹Nº›</a:t>
            </a:fld>
            <a:endParaRPr lang="en-US"/>
          </a:p>
        </p:txBody>
      </p:sp>
    </p:spTree>
    <p:extLst>
      <p:ext uri="{BB962C8B-B14F-4D97-AF65-F5344CB8AC3E}">
        <p14:creationId xmlns:p14="http://schemas.microsoft.com/office/powerpoint/2010/main" val="7079786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C92C797-F1B5-450B-A970-0A1A7CBB5EBB}" type="datetimeFigureOut">
              <a:rPr lang="en-US" smtClean="0"/>
              <a:t>4/28/2020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BC5D6E-59BD-4C0D-89BA-1255D92E3DE5}" type="slidenum">
              <a:rPr lang="en-US" smtClean="0"/>
              <a:t>‹Nº›</a:t>
            </a:fld>
            <a:endParaRPr lang="en-US"/>
          </a:p>
        </p:txBody>
      </p:sp>
    </p:spTree>
    <p:extLst>
      <p:ext uri="{BB962C8B-B14F-4D97-AF65-F5344CB8AC3E}">
        <p14:creationId xmlns:p14="http://schemas.microsoft.com/office/powerpoint/2010/main" val="2148671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C92C797-F1B5-450B-A970-0A1A7CBB5EBB}" type="datetimeFigureOut">
              <a:rPr lang="en-US" smtClean="0"/>
              <a:t>4/28/2020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5BC5D6E-59BD-4C0D-89BA-1255D92E3DE5}" type="slidenum">
              <a:rPr lang="en-US" smtClean="0"/>
              <a:t>‹Nº›</a:t>
            </a:fld>
            <a:endParaRPr lang="en-US"/>
          </a:p>
        </p:txBody>
      </p:sp>
    </p:spTree>
    <p:extLst>
      <p:ext uri="{BB962C8B-B14F-4D97-AF65-F5344CB8AC3E}">
        <p14:creationId xmlns:p14="http://schemas.microsoft.com/office/powerpoint/2010/main" val="3581079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92C797-F1B5-450B-A970-0A1A7CBB5EBB}" type="datetimeFigureOut">
              <a:rPr lang="en-US" smtClean="0"/>
              <a:t>4/28/2020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5BC5D6E-59BD-4C0D-89BA-1255D92E3DE5}" type="slidenum">
              <a:rPr lang="en-US" smtClean="0"/>
              <a:t>‹Nº›</a:t>
            </a:fld>
            <a:endParaRPr lang="en-US"/>
          </a:p>
        </p:txBody>
      </p:sp>
    </p:spTree>
    <p:extLst>
      <p:ext uri="{BB962C8B-B14F-4D97-AF65-F5344CB8AC3E}">
        <p14:creationId xmlns:p14="http://schemas.microsoft.com/office/powerpoint/2010/main" val="2059962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C92C797-F1B5-450B-A970-0A1A7CBB5EBB}" type="datetimeFigureOut">
              <a:rPr lang="en-US"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BC5D6E-59BD-4C0D-89BA-1255D92E3DE5}" type="slidenum">
              <a:rPr lang="en-US" smtClean="0"/>
              <a:t>‹Nº›</a:t>
            </a:fld>
            <a:endParaRPr lang="en-US"/>
          </a:p>
        </p:txBody>
      </p:sp>
    </p:spTree>
    <p:extLst>
      <p:ext uri="{BB962C8B-B14F-4D97-AF65-F5344CB8AC3E}">
        <p14:creationId xmlns:p14="http://schemas.microsoft.com/office/powerpoint/2010/main" val="1993308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C92C797-F1B5-450B-A970-0A1A7CBB5EBB}" type="datetimeFigureOut">
              <a:rPr lang="en-US"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BC5D6E-59BD-4C0D-89BA-1255D92E3DE5}" type="slidenum">
              <a:rPr lang="en-US" smtClean="0"/>
              <a:t>‹Nº›</a:t>
            </a:fld>
            <a:endParaRPr lang="en-US"/>
          </a:p>
        </p:txBody>
      </p:sp>
    </p:spTree>
    <p:extLst>
      <p:ext uri="{BB962C8B-B14F-4D97-AF65-F5344CB8AC3E}">
        <p14:creationId xmlns:p14="http://schemas.microsoft.com/office/powerpoint/2010/main" val="3815175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5C92C797-F1B5-450B-A970-0A1A7CBB5EBB}" type="datetimeFigureOut">
              <a:rPr lang="en-US" smtClean="0"/>
              <a:t>4/28/2020</a:t>
            </a:fld>
            <a:endParaRPr lang="en-US"/>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US"/>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25BC5D6E-59BD-4C0D-89BA-1255D92E3DE5}" type="slidenum">
              <a:rPr lang="en-US" smtClean="0"/>
              <a:t>‹Nº›</a:t>
            </a:fld>
            <a:endParaRPr lang="en-US"/>
          </a:p>
        </p:txBody>
      </p:sp>
    </p:spTree>
    <p:extLst>
      <p:ext uri="{BB962C8B-B14F-4D97-AF65-F5344CB8AC3E}">
        <p14:creationId xmlns:p14="http://schemas.microsoft.com/office/powerpoint/2010/main" val="3347894633"/>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2919" y="284176"/>
            <a:ext cx="9784080" cy="1727504"/>
          </a:xfrm>
        </p:spPr>
        <p:txBody>
          <a:bodyPr>
            <a:normAutofit/>
          </a:bodyPr>
          <a:lstStyle/>
          <a:p>
            <a:pPr algn="ctr"/>
            <a:r>
              <a:rPr lang="en-US" dirty="0"/>
              <a:t>Livelihoods &amp; Resilience Sector Working group meeting</a:t>
            </a:r>
            <a:br>
              <a:rPr lang="en-US" dirty="0"/>
            </a:br>
            <a:endParaRPr lang="en-US" dirty="0"/>
          </a:p>
        </p:txBody>
      </p:sp>
      <p:sp>
        <p:nvSpPr>
          <p:cNvPr id="3" name="Content Placeholder 2"/>
          <p:cNvSpPr>
            <a:spLocks noGrp="1"/>
          </p:cNvSpPr>
          <p:nvPr>
            <p:ph idx="1"/>
          </p:nvPr>
        </p:nvSpPr>
        <p:spPr/>
        <p:txBody>
          <a:bodyPr/>
          <a:lstStyle/>
          <a:p>
            <a:pPr marL="0" indent="0" algn="ctr">
              <a:buNone/>
            </a:pPr>
            <a:endParaRPr lang="en-US" dirty="0"/>
          </a:p>
          <a:p>
            <a:pPr marL="0" indent="0" algn="ctr">
              <a:buNone/>
            </a:pPr>
            <a:r>
              <a:rPr lang="en-US" sz="2800" dirty="0"/>
              <a:t>Annual Results</a:t>
            </a:r>
          </a:p>
        </p:txBody>
      </p:sp>
    </p:spTree>
    <p:extLst>
      <p:ext uri="{BB962C8B-B14F-4D97-AF65-F5344CB8AC3E}">
        <p14:creationId xmlns:p14="http://schemas.microsoft.com/office/powerpoint/2010/main" val="4967855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sz="3600" dirty="0"/>
              <a:t>O2. Household livelihood strategies to support household self-reliance strengthened.</a:t>
            </a:r>
          </a:p>
        </p:txBody>
      </p:sp>
      <p:sp>
        <p:nvSpPr>
          <p:cNvPr id="3" name="Content Placeholder 2"/>
          <p:cNvSpPr>
            <a:spLocks noGrp="1"/>
          </p:cNvSpPr>
          <p:nvPr>
            <p:ph idx="1"/>
          </p:nvPr>
        </p:nvSpPr>
        <p:spPr/>
        <p:txBody>
          <a:bodyPr/>
          <a:lstStyle/>
          <a:p>
            <a:pPr marL="0" indent="0">
              <a:buNone/>
            </a:pPr>
            <a:r>
              <a:rPr lang="en-US" b="1" dirty="0"/>
              <a:t>2.1. Composite productive assets Index</a:t>
            </a:r>
          </a:p>
          <a:p>
            <a:endParaRPr lang="en-US" dirty="0"/>
          </a:p>
        </p:txBody>
      </p:sp>
      <p:pic>
        <p:nvPicPr>
          <p:cNvPr id="5" name="Picture 4"/>
          <p:cNvPicPr>
            <a:picLocks noChangeAspect="1"/>
          </p:cNvPicPr>
          <p:nvPr/>
        </p:nvPicPr>
        <p:blipFill rotWithShape="1">
          <a:blip r:embed="rId2"/>
          <a:srcRect l="6342" t="40386" r="21676" b="40057"/>
          <a:stretch/>
        </p:blipFill>
        <p:spPr>
          <a:xfrm>
            <a:off x="756672" y="3305701"/>
            <a:ext cx="10883733" cy="1662546"/>
          </a:xfrm>
          <a:prstGeom prst="rect">
            <a:avLst/>
          </a:prstGeom>
        </p:spPr>
      </p:pic>
      <p:sp>
        <p:nvSpPr>
          <p:cNvPr id="6" name="TextBox 5"/>
          <p:cNvSpPr txBox="1"/>
          <p:nvPr/>
        </p:nvSpPr>
        <p:spPr>
          <a:xfrm>
            <a:off x="5069392" y="5004104"/>
            <a:ext cx="2258291" cy="369332"/>
          </a:xfrm>
          <a:prstGeom prst="rect">
            <a:avLst/>
          </a:prstGeom>
          <a:noFill/>
        </p:spPr>
        <p:txBody>
          <a:bodyPr wrap="square" rtlCol="0">
            <a:spAutoFit/>
          </a:bodyPr>
          <a:lstStyle/>
          <a:p>
            <a:r>
              <a:rPr lang="en-US" dirty="0"/>
              <a:t>Actual	    Target</a:t>
            </a:r>
          </a:p>
        </p:txBody>
      </p:sp>
      <p:sp>
        <p:nvSpPr>
          <p:cNvPr id="2" name="TextBox 1"/>
          <p:cNvSpPr txBox="1"/>
          <p:nvPr/>
        </p:nvSpPr>
        <p:spPr>
          <a:xfrm>
            <a:off x="1202919" y="2335525"/>
            <a:ext cx="10883734" cy="646331"/>
          </a:xfrm>
          <a:prstGeom prst="rect">
            <a:avLst/>
          </a:prstGeom>
          <a:noFill/>
        </p:spPr>
        <p:txBody>
          <a:bodyPr wrap="square" rtlCol="0">
            <a:spAutoFit/>
          </a:bodyPr>
          <a:lstStyle/>
          <a:p>
            <a:r>
              <a:rPr lang="en-US" dirty="0"/>
              <a:t>A list of variables assumes a value of 1 or 0 is used, depending on whether or not a household has specific productive assets, such as an axe, plough, hoe, sickle, rake, cart, ox plough and other assets.</a:t>
            </a:r>
          </a:p>
        </p:txBody>
      </p:sp>
    </p:spTree>
    <p:extLst>
      <p:ext uri="{BB962C8B-B14F-4D97-AF65-F5344CB8AC3E}">
        <p14:creationId xmlns:p14="http://schemas.microsoft.com/office/powerpoint/2010/main" val="494134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sz="3600" dirty="0"/>
              <a:t>O2. Household livelihood strategies to support household self-reliance strengthened.</a:t>
            </a:r>
          </a:p>
        </p:txBody>
      </p:sp>
      <p:sp>
        <p:nvSpPr>
          <p:cNvPr id="3" name="Content Placeholder 2"/>
          <p:cNvSpPr>
            <a:spLocks noGrp="1"/>
          </p:cNvSpPr>
          <p:nvPr>
            <p:ph idx="1"/>
          </p:nvPr>
        </p:nvSpPr>
        <p:spPr/>
        <p:txBody>
          <a:bodyPr/>
          <a:lstStyle/>
          <a:p>
            <a:pPr marL="0" indent="0">
              <a:buNone/>
            </a:pPr>
            <a:r>
              <a:rPr lang="en-US" b="1" dirty="0"/>
              <a:t>2.2. Average number of IGAs established per household</a:t>
            </a:r>
            <a:endParaRPr lang="en-US" dirty="0"/>
          </a:p>
        </p:txBody>
      </p:sp>
      <p:sp>
        <p:nvSpPr>
          <p:cNvPr id="6" name="TextBox 5"/>
          <p:cNvSpPr txBox="1"/>
          <p:nvPr/>
        </p:nvSpPr>
        <p:spPr>
          <a:xfrm>
            <a:off x="4743310" y="4569072"/>
            <a:ext cx="2258291" cy="369332"/>
          </a:xfrm>
          <a:prstGeom prst="rect">
            <a:avLst/>
          </a:prstGeom>
          <a:noFill/>
        </p:spPr>
        <p:txBody>
          <a:bodyPr wrap="square" rtlCol="0">
            <a:spAutoFit/>
          </a:bodyPr>
          <a:lstStyle/>
          <a:p>
            <a:r>
              <a:rPr lang="en-US" dirty="0"/>
              <a:t>Actual	      Target</a:t>
            </a:r>
          </a:p>
        </p:txBody>
      </p:sp>
      <p:pic>
        <p:nvPicPr>
          <p:cNvPr id="2" name="Imagen 1">
            <a:extLst>
              <a:ext uri="{FF2B5EF4-FFF2-40B4-BE49-F238E27FC236}">
                <a16:creationId xmlns:a16="http://schemas.microsoft.com/office/drawing/2014/main" id="{9B00A293-7F3B-4947-A0A5-92AFF9E47138}"/>
              </a:ext>
            </a:extLst>
          </p:cNvPr>
          <p:cNvPicPr>
            <a:picLocks noChangeAspect="1"/>
          </p:cNvPicPr>
          <p:nvPr/>
        </p:nvPicPr>
        <p:blipFill rotWithShape="1">
          <a:blip r:embed="rId2"/>
          <a:srcRect l="6895" t="42147" r="30564" b="39750"/>
          <a:stretch/>
        </p:blipFill>
        <p:spPr>
          <a:xfrm>
            <a:off x="757913" y="2870284"/>
            <a:ext cx="10229086" cy="1664710"/>
          </a:xfrm>
          <a:prstGeom prst="rect">
            <a:avLst/>
          </a:prstGeom>
        </p:spPr>
      </p:pic>
    </p:spTree>
    <p:extLst>
      <p:ext uri="{BB962C8B-B14F-4D97-AF65-F5344CB8AC3E}">
        <p14:creationId xmlns:p14="http://schemas.microsoft.com/office/powerpoint/2010/main" val="3065423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ormAutofit/>
          </a:bodyPr>
          <a:lstStyle/>
          <a:p>
            <a:r>
              <a:rPr lang="en-US" sz="3600" dirty="0"/>
              <a:t>O2. Household livelihood strategies to support household self-reliance strengthened.</a:t>
            </a:r>
          </a:p>
        </p:txBody>
      </p:sp>
      <p:sp>
        <p:nvSpPr>
          <p:cNvPr id="3" name="Content Placeholder 2"/>
          <p:cNvSpPr>
            <a:spLocks noGrp="1"/>
          </p:cNvSpPr>
          <p:nvPr>
            <p:ph idx="1"/>
          </p:nvPr>
        </p:nvSpPr>
        <p:spPr/>
        <p:txBody>
          <a:bodyPr/>
          <a:lstStyle/>
          <a:p>
            <a:pPr marL="0" indent="0">
              <a:buNone/>
            </a:pPr>
            <a:endParaRPr lang="en-US" dirty="0"/>
          </a:p>
          <a:p>
            <a:pPr marL="0" indent="0">
              <a:buNone/>
            </a:pPr>
            <a:r>
              <a:rPr lang="en-US" dirty="0"/>
              <a:t> Number of IGAs established:</a:t>
            </a:r>
          </a:p>
          <a:p>
            <a:pPr lvl="1"/>
            <a:r>
              <a:rPr lang="en-US" dirty="0"/>
              <a:t>Congolese and others:          	   190             11.289</a:t>
            </a:r>
          </a:p>
          <a:p>
            <a:pPr lvl="1"/>
            <a:r>
              <a:rPr lang="en-US" dirty="0"/>
              <a:t>South Sudanese:  		8.240            12.483</a:t>
            </a:r>
          </a:p>
          <a:p>
            <a:pPr lvl="1"/>
            <a:r>
              <a:rPr lang="en-US" dirty="0"/>
              <a:t>Burundian:            		    --                      768</a:t>
            </a:r>
          </a:p>
          <a:p>
            <a:pPr lvl="1"/>
            <a:r>
              <a:rPr lang="en-US" dirty="0"/>
              <a:t>Host Communities: 		  1.064             7.778</a:t>
            </a:r>
          </a:p>
        </p:txBody>
      </p:sp>
      <p:sp>
        <p:nvSpPr>
          <p:cNvPr id="4" name="TextBox 3"/>
          <p:cNvSpPr txBox="1"/>
          <p:nvPr/>
        </p:nvSpPr>
        <p:spPr>
          <a:xfrm>
            <a:off x="4749443" y="4378037"/>
            <a:ext cx="2425079" cy="369332"/>
          </a:xfrm>
          <a:prstGeom prst="rect">
            <a:avLst/>
          </a:prstGeom>
          <a:noFill/>
        </p:spPr>
        <p:txBody>
          <a:bodyPr wrap="square" rtlCol="0">
            <a:spAutoFit/>
          </a:bodyPr>
          <a:lstStyle/>
          <a:p>
            <a:r>
              <a:rPr lang="en-US" dirty="0"/>
              <a:t>   Actual	             Target</a:t>
            </a:r>
          </a:p>
        </p:txBody>
      </p:sp>
    </p:spTree>
    <p:extLst>
      <p:ext uri="{BB962C8B-B14F-4D97-AF65-F5344CB8AC3E}">
        <p14:creationId xmlns:p14="http://schemas.microsoft.com/office/powerpoint/2010/main" val="662893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sz="3600" dirty="0"/>
              <a:t>O2. Household livelihood strategies to support household self-reliance strengthened.</a:t>
            </a:r>
          </a:p>
        </p:txBody>
      </p:sp>
      <p:sp>
        <p:nvSpPr>
          <p:cNvPr id="3" name="Content Placeholder 2"/>
          <p:cNvSpPr>
            <a:spLocks noGrp="1"/>
          </p:cNvSpPr>
          <p:nvPr>
            <p:ph idx="1"/>
          </p:nvPr>
        </p:nvSpPr>
        <p:spPr/>
        <p:txBody>
          <a:bodyPr/>
          <a:lstStyle/>
          <a:p>
            <a:pPr marL="0" indent="0">
              <a:buNone/>
            </a:pPr>
            <a:r>
              <a:rPr lang="en-US" b="1" dirty="0"/>
              <a:t>2.3. Wealth index</a:t>
            </a:r>
            <a:endParaRPr lang="en-US" dirty="0"/>
          </a:p>
        </p:txBody>
      </p:sp>
      <p:pic>
        <p:nvPicPr>
          <p:cNvPr id="5" name="Picture 4"/>
          <p:cNvPicPr>
            <a:picLocks noChangeAspect="1"/>
          </p:cNvPicPr>
          <p:nvPr/>
        </p:nvPicPr>
        <p:blipFill rotWithShape="1">
          <a:blip r:embed="rId2"/>
          <a:srcRect l="5810" t="43466" r="21676" b="36080"/>
          <a:stretch/>
        </p:blipFill>
        <p:spPr>
          <a:xfrm>
            <a:off x="838200" y="3292908"/>
            <a:ext cx="10570627" cy="1676399"/>
          </a:xfrm>
          <a:prstGeom prst="rect">
            <a:avLst/>
          </a:prstGeom>
        </p:spPr>
      </p:pic>
      <p:sp>
        <p:nvSpPr>
          <p:cNvPr id="6" name="TextBox 5"/>
          <p:cNvSpPr txBox="1"/>
          <p:nvPr/>
        </p:nvSpPr>
        <p:spPr>
          <a:xfrm>
            <a:off x="4994367" y="5095912"/>
            <a:ext cx="2258291" cy="369332"/>
          </a:xfrm>
          <a:prstGeom prst="rect">
            <a:avLst/>
          </a:prstGeom>
          <a:noFill/>
        </p:spPr>
        <p:txBody>
          <a:bodyPr wrap="square" rtlCol="0">
            <a:spAutoFit/>
          </a:bodyPr>
          <a:lstStyle/>
          <a:p>
            <a:r>
              <a:rPr lang="en-US" dirty="0"/>
              <a:t>  Actual	      Target</a:t>
            </a:r>
          </a:p>
        </p:txBody>
      </p:sp>
      <p:sp>
        <p:nvSpPr>
          <p:cNvPr id="2" name="TextBox 1"/>
          <p:cNvSpPr txBox="1"/>
          <p:nvPr/>
        </p:nvSpPr>
        <p:spPr>
          <a:xfrm>
            <a:off x="1202919" y="2292153"/>
            <a:ext cx="10570627" cy="923330"/>
          </a:xfrm>
          <a:prstGeom prst="rect">
            <a:avLst/>
          </a:prstGeom>
          <a:noFill/>
        </p:spPr>
        <p:txBody>
          <a:bodyPr wrap="square" rtlCol="0">
            <a:spAutoFit/>
          </a:bodyPr>
          <a:lstStyle/>
          <a:p>
            <a:r>
              <a:rPr lang="en-US" dirty="0"/>
              <a:t>The wealth index is created using a list of variables assumes a value of 1 or 0 is used, depending on whether or not a household has specific non-productive assets, such as a radio, lamp, mobile, bicycle, table, chairs, bed, hand mill, mattress, solar panel, water tank or jerry cans. </a:t>
            </a:r>
          </a:p>
        </p:txBody>
      </p:sp>
    </p:spTree>
    <p:extLst>
      <p:ext uri="{BB962C8B-B14F-4D97-AF65-F5344CB8AC3E}">
        <p14:creationId xmlns:p14="http://schemas.microsoft.com/office/powerpoint/2010/main" val="1357478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normAutofit/>
          </a:bodyPr>
          <a:lstStyle/>
          <a:p>
            <a:r>
              <a:rPr lang="en-US" sz="3600"/>
              <a:t>O2. Household livelihood strategies to support household self-reliance strengthened.</a:t>
            </a:r>
            <a:endParaRPr lang="en-US" sz="3600" dirty="0"/>
          </a:p>
        </p:txBody>
      </p:sp>
      <p:sp>
        <p:nvSpPr>
          <p:cNvPr id="3" name="Content Placeholder 2"/>
          <p:cNvSpPr>
            <a:spLocks noGrp="1"/>
          </p:cNvSpPr>
          <p:nvPr>
            <p:ph idx="1"/>
          </p:nvPr>
        </p:nvSpPr>
        <p:spPr/>
        <p:txBody>
          <a:bodyPr/>
          <a:lstStyle/>
          <a:p>
            <a:r>
              <a:rPr lang="en-US" dirty="0"/>
              <a:t>Percent of targeted HH having increased their monthly household income</a:t>
            </a:r>
          </a:p>
          <a:p>
            <a:pPr marL="0" indent="0" defTabSz="457200">
              <a:buNone/>
            </a:pPr>
            <a:r>
              <a:rPr lang="en-US" sz="1800" dirty="0"/>
              <a:t>The baseline and </a:t>
            </a:r>
            <a:r>
              <a:rPr lang="en-US" sz="1800" dirty="0" err="1"/>
              <a:t>endline</a:t>
            </a:r>
            <a:r>
              <a:rPr lang="en-US" sz="1800" dirty="0"/>
              <a:t> values in the rows represent the actual calculated values of the productive assets index; the percent change represents  the %  of HHs have increased their productive assets.</a:t>
            </a:r>
          </a:p>
          <a:p>
            <a:endParaRPr lang="en-US" dirty="0"/>
          </a:p>
        </p:txBody>
      </p:sp>
      <p:graphicFrame>
        <p:nvGraphicFramePr>
          <p:cNvPr id="4" name="Tabla 3">
            <a:extLst>
              <a:ext uri="{FF2B5EF4-FFF2-40B4-BE49-F238E27FC236}">
                <a16:creationId xmlns:a16="http://schemas.microsoft.com/office/drawing/2014/main" id="{4739C50F-CE33-4568-BC5B-6EC385A82DAB}"/>
              </a:ext>
            </a:extLst>
          </p:cNvPr>
          <p:cNvGraphicFramePr>
            <a:graphicFrameLocks noGrp="1"/>
          </p:cNvGraphicFramePr>
          <p:nvPr>
            <p:extLst>
              <p:ext uri="{D42A27DB-BD31-4B8C-83A1-F6EECF244321}">
                <p14:modId xmlns:p14="http://schemas.microsoft.com/office/powerpoint/2010/main" val="1749197405"/>
              </p:ext>
            </p:extLst>
          </p:nvPr>
        </p:nvGraphicFramePr>
        <p:xfrm>
          <a:off x="1376473" y="4114800"/>
          <a:ext cx="9164530" cy="1444326"/>
        </p:xfrm>
        <a:graphic>
          <a:graphicData uri="http://schemas.openxmlformats.org/drawingml/2006/table">
            <a:tbl>
              <a:tblPr/>
              <a:tblGrid>
                <a:gridCol w="662746">
                  <a:extLst>
                    <a:ext uri="{9D8B030D-6E8A-4147-A177-3AD203B41FA5}">
                      <a16:colId xmlns:a16="http://schemas.microsoft.com/office/drawing/2014/main" val="2741529862"/>
                    </a:ext>
                  </a:extLst>
                </a:gridCol>
                <a:gridCol w="367110">
                  <a:extLst>
                    <a:ext uri="{9D8B030D-6E8A-4147-A177-3AD203B41FA5}">
                      <a16:colId xmlns:a16="http://schemas.microsoft.com/office/drawing/2014/main" val="3587456093"/>
                    </a:ext>
                  </a:extLst>
                </a:gridCol>
                <a:gridCol w="958381">
                  <a:extLst>
                    <a:ext uri="{9D8B030D-6E8A-4147-A177-3AD203B41FA5}">
                      <a16:colId xmlns:a16="http://schemas.microsoft.com/office/drawing/2014/main" val="3093315252"/>
                    </a:ext>
                  </a:extLst>
                </a:gridCol>
                <a:gridCol w="381792">
                  <a:extLst>
                    <a:ext uri="{9D8B030D-6E8A-4147-A177-3AD203B41FA5}">
                      <a16:colId xmlns:a16="http://schemas.microsoft.com/office/drawing/2014/main" val="252189917"/>
                    </a:ext>
                  </a:extLst>
                </a:gridCol>
                <a:gridCol w="985121">
                  <a:extLst>
                    <a:ext uri="{9D8B030D-6E8A-4147-A177-3AD203B41FA5}">
                      <a16:colId xmlns:a16="http://schemas.microsoft.com/office/drawing/2014/main" val="1613644010"/>
                    </a:ext>
                  </a:extLst>
                </a:gridCol>
                <a:gridCol w="662746">
                  <a:extLst>
                    <a:ext uri="{9D8B030D-6E8A-4147-A177-3AD203B41FA5}">
                      <a16:colId xmlns:a16="http://schemas.microsoft.com/office/drawing/2014/main" val="275745599"/>
                    </a:ext>
                  </a:extLst>
                </a:gridCol>
                <a:gridCol w="704167">
                  <a:extLst>
                    <a:ext uri="{9D8B030D-6E8A-4147-A177-3AD203B41FA5}">
                      <a16:colId xmlns:a16="http://schemas.microsoft.com/office/drawing/2014/main" val="1173183207"/>
                    </a:ext>
                  </a:extLst>
                </a:gridCol>
                <a:gridCol w="797566">
                  <a:extLst>
                    <a:ext uri="{9D8B030D-6E8A-4147-A177-3AD203B41FA5}">
                      <a16:colId xmlns:a16="http://schemas.microsoft.com/office/drawing/2014/main" val="909923657"/>
                    </a:ext>
                  </a:extLst>
                </a:gridCol>
                <a:gridCol w="569347">
                  <a:extLst>
                    <a:ext uri="{9D8B030D-6E8A-4147-A177-3AD203B41FA5}">
                      <a16:colId xmlns:a16="http://schemas.microsoft.com/office/drawing/2014/main" val="2004491556"/>
                    </a:ext>
                  </a:extLst>
                </a:gridCol>
                <a:gridCol w="776853">
                  <a:extLst>
                    <a:ext uri="{9D8B030D-6E8A-4147-A177-3AD203B41FA5}">
                      <a16:colId xmlns:a16="http://schemas.microsoft.com/office/drawing/2014/main" val="2270084576"/>
                    </a:ext>
                  </a:extLst>
                </a:gridCol>
                <a:gridCol w="723900">
                  <a:extLst>
                    <a:ext uri="{9D8B030D-6E8A-4147-A177-3AD203B41FA5}">
                      <a16:colId xmlns:a16="http://schemas.microsoft.com/office/drawing/2014/main" val="1912626632"/>
                    </a:ext>
                  </a:extLst>
                </a:gridCol>
                <a:gridCol w="774700">
                  <a:extLst>
                    <a:ext uri="{9D8B030D-6E8A-4147-A177-3AD203B41FA5}">
                      <a16:colId xmlns:a16="http://schemas.microsoft.com/office/drawing/2014/main" val="4045042998"/>
                    </a:ext>
                  </a:extLst>
                </a:gridCol>
                <a:gridCol w="800101">
                  <a:extLst>
                    <a:ext uri="{9D8B030D-6E8A-4147-A177-3AD203B41FA5}">
                      <a16:colId xmlns:a16="http://schemas.microsoft.com/office/drawing/2014/main" val="4205251442"/>
                    </a:ext>
                  </a:extLst>
                </a:gridCol>
              </a:tblGrid>
              <a:tr h="255728">
                <a:tc gridSpan="13">
                  <a:txBody>
                    <a:bodyPr/>
                    <a:lstStyle/>
                    <a:p>
                      <a:pPr algn="l" fontAlgn="t"/>
                      <a:r>
                        <a:rPr lang="en-GB" sz="1400" b="0" i="0" u="none" strike="noStrike" dirty="0">
                          <a:solidFill>
                            <a:srgbClr val="FF0000"/>
                          </a:solidFill>
                          <a:effectLst/>
                          <a:latin typeface="Calibri" panose="020F0502020204030204" pitchFamily="34" charset="0"/>
                        </a:rPr>
                        <a:t>% HHs have increased their monthly household income</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821135565"/>
                  </a:ext>
                </a:extLst>
              </a:tr>
              <a:tr h="243550">
                <a:tc gridSpan="3">
                  <a:txBody>
                    <a:bodyPr/>
                    <a:lstStyle/>
                    <a:p>
                      <a:pPr algn="r" fontAlgn="b"/>
                      <a:r>
                        <a:rPr lang="en-GB" sz="1400" b="0" i="0" u="none" strike="noStrike" dirty="0">
                          <a:solidFill>
                            <a:srgbClr val="000000"/>
                          </a:solidFill>
                          <a:effectLst/>
                          <a:latin typeface="Calibri" panose="020F0502020204030204" pitchFamily="34" charset="0"/>
                        </a:rPr>
                        <a:t>Baseline 2019</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chemeClr val="tx1"/>
                    </a:solidFill>
                  </a:tcPr>
                </a:tc>
                <a:tc hMerge="1">
                  <a:txBody>
                    <a:bodyPr/>
                    <a:lstStyle/>
                    <a:p>
                      <a:endParaRPr lang="en-GB"/>
                    </a:p>
                  </a:txBody>
                  <a:tcPr/>
                </a:tc>
                <a:tc hMerge="1">
                  <a:txBody>
                    <a:bodyPr/>
                    <a:lstStyle/>
                    <a:p>
                      <a:endParaRPr lang="en-GB"/>
                    </a:p>
                  </a:txBody>
                  <a:tcPr/>
                </a:tc>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tx1"/>
                    </a:solidFill>
                  </a:tcPr>
                </a:tc>
                <a:tc>
                  <a:txBody>
                    <a:bodyPr/>
                    <a:lstStyle/>
                    <a:p>
                      <a:pPr algn="r" fontAlgn="b"/>
                      <a:r>
                        <a:rPr lang="en-GB" sz="1400" b="0" i="0" u="none" strike="noStrike">
                          <a:solidFill>
                            <a:srgbClr val="000000"/>
                          </a:solidFill>
                          <a:effectLst/>
                          <a:latin typeface="Calibri" panose="020F0502020204030204" pitchFamily="34" charset="0"/>
                        </a:rPr>
                        <a:t>13,53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GB" sz="1400" b="0" i="0" u="none" strike="noStrike">
                          <a:solidFill>
                            <a:srgbClr val="000000"/>
                          </a:solidFill>
                          <a:effectLst/>
                          <a:latin typeface="Calibri" panose="020F0502020204030204" pitchFamily="34" charset="0"/>
                        </a:rPr>
                        <a:t>17,43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GB" sz="1400" b="0" i="0" u="none" strike="noStrike">
                          <a:solidFill>
                            <a:srgbClr val="000000"/>
                          </a:solidFill>
                          <a:effectLst/>
                          <a:latin typeface="Calibri" panose="020F0502020204030204" pitchFamily="34" charset="0"/>
                        </a:rPr>
                        <a:t>14,62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r" fontAlgn="b"/>
                      <a:r>
                        <a:rPr lang="en-GB" sz="1400" b="0" i="0" u="none" strike="noStrike">
                          <a:solidFill>
                            <a:srgbClr val="000000"/>
                          </a:solidFill>
                          <a:effectLst/>
                          <a:latin typeface="Calibri" panose="020F0502020204030204" pitchFamily="34" charset="0"/>
                        </a:rPr>
                        <a:t>17,95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r" fontAlgn="b"/>
                      <a:r>
                        <a:rPr lang="en-GB" sz="1400" b="0" i="0" u="none" strike="noStrike">
                          <a:solidFill>
                            <a:srgbClr val="000000"/>
                          </a:solidFill>
                          <a:effectLst/>
                          <a:latin typeface="Calibri" panose="020F0502020204030204" pitchFamily="34" charset="0"/>
                        </a:rPr>
                        <a:t>15,07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r" fontAlgn="b"/>
                      <a:r>
                        <a:rPr lang="en-GB" sz="1400" b="0" i="0" u="none" strike="noStrike" dirty="0">
                          <a:solidFill>
                            <a:srgbClr val="000000"/>
                          </a:solidFill>
                          <a:effectLst/>
                          <a:latin typeface="Calibri" panose="020F0502020204030204" pitchFamily="34" charset="0"/>
                        </a:rPr>
                        <a:t>17,95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r" fontAlgn="b"/>
                      <a:r>
                        <a:rPr lang="en-GB" sz="1400" b="0" i="0" u="none" strike="noStrike">
                          <a:solidFill>
                            <a:srgbClr val="000000"/>
                          </a:solidFill>
                          <a:effectLst/>
                          <a:latin typeface="Calibri" panose="020F0502020204030204" pitchFamily="34" charset="0"/>
                        </a:rPr>
                        <a:t>14,22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r" fontAlgn="b"/>
                      <a:r>
                        <a:rPr lang="en-GB" sz="1400" b="0" i="0" u="none" strike="noStrike">
                          <a:solidFill>
                            <a:srgbClr val="000000"/>
                          </a:solidFill>
                          <a:effectLst/>
                          <a:latin typeface="Calibri" panose="020F0502020204030204" pitchFamily="34" charset="0"/>
                        </a:rPr>
                        <a:t>17,8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r" fontAlgn="b"/>
                      <a:r>
                        <a:rPr lang="en-GB" sz="1400" b="0" i="0" u="none" strike="noStrike">
                          <a:solidFill>
                            <a:srgbClr val="000000"/>
                          </a:solidFill>
                          <a:effectLst/>
                          <a:latin typeface="Calibri" panose="020F0502020204030204" pitchFamily="34" charset="0"/>
                        </a:rPr>
                        <a:t>15,91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3745832075"/>
                  </a:ext>
                </a:extLst>
              </a:tr>
              <a:tr h="211678">
                <a:tc gridSpan="3">
                  <a:txBody>
                    <a:bodyPr/>
                    <a:lstStyle/>
                    <a:p>
                      <a:pPr algn="r" fontAlgn="b"/>
                      <a:r>
                        <a:rPr lang="en-GB" sz="1400" b="0" i="0" u="none" strike="noStrike" dirty="0">
                          <a:solidFill>
                            <a:srgbClr val="000000"/>
                          </a:solidFill>
                          <a:effectLst/>
                          <a:latin typeface="Calibri" panose="020F0502020204030204" pitchFamily="34" charset="0"/>
                        </a:rPr>
                        <a:t>Target 2019</a:t>
                      </a:r>
                    </a:p>
                  </a:txBody>
                  <a:tcPr marL="9525" marR="9525" marT="9525" marB="0" anchor="b">
                    <a:lnL>
                      <a:noFill/>
                    </a:lnL>
                    <a:lnR>
                      <a:noFill/>
                    </a:lnR>
                    <a:lnT>
                      <a:noFill/>
                    </a:lnT>
                    <a:lnB>
                      <a:noFill/>
                    </a:lnB>
                    <a:solidFill>
                      <a:schemeClr val="tx1"/>
                    </a:solidFill>
                  </a:tcPr>
                </a:tc>
                <a:tc hMerge="1">
                  <a:txBody>
                    <a:bodyPr/>
                    <a:lstStyle/>
                    <a:p>
                      <a:endParaRPr lang="en-GB"/>
                    </a:p>
                  </a:txBody>
                  <a:tcPr/>
                </a:tc>
                <a:tc hMerge="1">
                  <a:txBody>
                    <a:bodyPr/>
                    <a:lstStyle/>
                    <a:p>
                      <a:endParaRPr lang="en-GB"/>
                    </a:p>
                  </a:txBody>
                  <a:tcPr/>
                </a:tc>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chemeClr val="tx1"/>
                    </a:solidFill>
                  </a:tcPr>
                </a:tc>
                <a:tc>
                  <a:txBody>
                    <a:bodyPr/>
                    <a:lstStyle/>
                    <a:p>
                      <a:pPr algn="l" fontAlgn="b"/>
                      <a:r>
                        <a:rPr lang="en-GB" sz="1400" b="0" i="0" u="none" strike="noStrike" dirty="0">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GB" sz="1400" b="0" i="0" u="none" strike="noStrike" dirty="0">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2835385668"/>
                  </a:ext>
                </a:extLst>
              </a:tr>
              <a:tr h="255728">
                <a:tc gridSpan="3">
                  <a:txBody>
                    <a:bodyPr/>
                    <a:lstStyle/>
                    <a:p>
                      <a:pPr algn="r" fontAlgn="b"/>
                      <a:r>
                        <a:rPr lang="en-GB" sz="1400" b="0" i="0" u="none" strike="noStrike">
                          <a:solidFill>
                            <a:srgbClr val="FF0000"/>
                          </a:solidFill>
                          <a:effectLst/>
                          <a:latin typeface="Calibri" panose="020F0502020204030204" pitchFamily="34" charset="0"/>
                        </a:rPr>
                        <a:t>Endline 2019</a:t>
                      </a:r>
                    </a:p>
                  </a:txBody>
                  <a:tcPr marL="9525" marR="9525" marT="9525" marB="0" anchor="b">
                    <a:lnL>
                      <a:noFill/>
                    </a:lnL>
                    <a:lnR>
                      <a:noFill/>
                    </a:lnR>
                    <a:lnT>
                      <a:noFill/>
                    </a:lnT>
                    <a:lnB>
                      <a:noFill/>
                    </a:lnB>
                    <a:solidFill>
                      <a:srgbClr val="FFFF00"/>
                    </a:solidFill>
                  </a:tcPr>
                </a:tc>
                <a:tc hMerge="1">
                  <a:txBody>
                    <a:bodyPr/>
                    <a:lstStyle/>
                    <a:p>
                      <a:endParaRPr lang="en-GB"/>
                    </a:p>
                  </a:txBody>
                  <a:tcPr/>
                </a:tc>
                <a:tc hMerge="1">
                  <a:txBody>
                    <a:bodyPr/>
                    <a:lstStyle/>
                    <a:p>
                      <a:endParaRPr lang="en-GB"/>
                    </a:p>
                  </a:txBody>
                  <a:tcPr/>
                </a:tc>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chemeClr val="tx1"/>
                    </a:solidFill>
                  </a:tcPr>
                </a:tc>
                <a:tc>
                  <a:txBody>
                    <a:bodyPr/>
                    <a:lstStyle/>
                    <a:p>
                      <a:pPr algn="r" fontAlgn="b"/>
                      <a:r>
                        <a:rPr lang="en-GB" sz="1400" b="0" i="0" u="none" strike="noStrike">
                          <a:solidFill>
                            <a:srgbClr val="000000"/>
                          </a:solidFill>
                          <a:effectLst/>
                          <a:latin typeface="Calibri" panose="020F0502020204030204" pitchFamily="34" charset="0"/>
                        </a:rPr>
                        <a:t>7,37</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r" fontAlgn="b"/>
                      <a:r>
                        <a:rPr lang="en-GB" sz="1400" b="0" i="0" u="none" strike="noStrike">
                          <a:solidFill>
                            <a:srgbClr val="000000"/>
                          </a:solidFill>
                          <a:effectLst/>
                          <a:latin typeface="Calibri" panose="020F0502020204030204" pitchFamily="34" charset="0"/>
                        </a:rPr>
                        <a:t>11,31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r" fontAlgn="b"/>
                      <a:r>
                        <a:rPr lang="en-GB" sz="1400" b="0" i="0" u="none" strike="noStrike">
                          <a:solidFill>
                            <a:srgbClr val="000000"/>
                          </a:solidFill>
                          <a:effectLst/>
                          <a:latin typeface="Calibri" panose="020F0502020204030204" pitchFamily="34" charset="0"/>
                        </a:rPr>
                        <a:t>5,98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DBDB"/>
                    </a:solidFill>
                  </a:tcPr>
                </a:tc>
                <a:tc>
                  <a:txBody>
                    <a:bodyPr/>
                    <a:lstStyle/>
                    <a:p>
                      <a:pPr algn="r" fontAlgn="b"/>
                      <a:r>
                        <a:rPr lang="en-GB" sz="1400" b="0" i="0" u="none" strike="noStrike">
                          <a:solidFill>
                            <a:srgbClr val="000000"/>
                          </a:solidFill>
                          <a:effectLst/>
                          <a:latin typeface="Calibri" panose="020F0502020204030204" pitchFamily="34" charset="0"/>
                        </a:rPr>
                        <a:t>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DBDB"/>
                    </a:solidFill>
                  </a:tcPr>
                </a:tc>
                <a:tc>
                  <a:txBody>
                    <a:bodyPr/>
                    <a:lstStyle/>
                    <a:p>
                      <a:pPr algn="r" fontAlgn="b"/>
                      <a:r>
                        <a:rPr lang="en-GB" sz="1400" b="0" i="0" u="none" strike="noStrike">
                          <a:solidFill>
                            <a:srgbClr val="000000"/>
                          </a:solidFill>
                          <a:effectLst/>
                          <a:latin typeface="Calibri" panose="020F0502020204030204" pitchFamily="34" charset="0"/>
                        </a:rPr>
                        <a:t>6,298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CBAD"/>
                    </a:solidFill>
                  </a:tcPr>
                </a:tc>
                <a:tc>
                  <a:txBody>
                    <a:bodyPr/>
                    <a:lstStyle/>
                    <a:p>
                      <a:pPr algn="r" fontAlgn="b"/>
                      <a:r>
                        <a:rPr lang="en-GB" sz="1400" b="0" i="0" u="none" strike="noStrike" dirty="0">
                          <a:solidFill>
                            <a:srgbClr val="000000"/>
                          </a:solidFill>
                          <a:effectLst/>
                          <a:latin typeface="Calibri" panose="020F0502020204030204" pitchFamily="34" charset="0"/>
                        </a:rPr>
                        <a:t>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CBAD"/>
                    </a:solidFill>
                  </a:tcPr>
                </a:tc>
                <a:tc>
                  <a:txBody>
                    <a:bodyPr/>
                    <a:lstStyle/>
                    <a:p>
                      <a:pPr algn="r" fontAlgn="b"/>
                      <a:r>
                        <a:rPr lang="en-GB" sz="1400" b="0" i="0" u="none" strike="noStrike">
                          <a:solidFill>
                            <a:srgbClr val="000000"/>
                          </a:solidFill>
                          <a:effectLst/>
                          <a:latin typeface="Calibri" panose="020F0502020204030204" pitchFamily="34" charset="0"/>
                        </a:rPr>
                        <a:t>6,62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a:txBody>
                    <a:bodyPr/>
                    <a:lstStyle/>
                    <a:p>
                      <a:pPr algn="r" fontAlgn="b"/>
                      <a:r>
                        <a:rPr lang="en-GB" sz="1400" b="0" i="0" u="none" strike="noStrike">
                          <a:solidFill>
                            <a:srgbClr val="000000"/>
                          </a:solidFill>
                          <a:effectLst/>
                          <a:latin typeface="Calibri" panose="020F0502020204030204" pitchFamily="34" charset="0"/>
                        </a:rPr>
                        <a:t>8,9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a:txBody>
                    <a:bodyPr/>
                    <a:lstStyle/>
                    <a:p>
                      <a:pPr algn="r" fontAlgn="b"/>
                      <a:r>
                        <a:rPr lang="en-GB" sz="1400" b="0" i="0" u="none" strike="noStrike">
                          <a:solidFill>
                            <a:srgbClr val="000000"/>
                          </a:solidFill>
                          <a:effectLst/>
                          <a:latin typeface="Calibri" panose="020F0502020204030204" pitchFamily="34" charset="0"/>
                        </a:rPr>
                        <a:t>7,69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402810486"/>
                  </a:ext>
                </a:extLst>
              </a:tr>
              <a:tr h="243550">
                <a:tc>
                  <a:txBody>
                    <a:bodyPr/>
                    <a:lstStyle/>
                    <a:p>
                      <a:pPr algn="r" fontAlgn="b"/>
                      <a:r>
                        <a:rPr lang="en-GB" sz="1400" b="0" i="0" u="none" strike="noStrike">
                          <a:solidFill>
                            <a:srgbClr val="FF0000"/>
                          </a:solidFill>
                          <a:effectLst/>
                          <a:latin typeface="Calibri" panose="020F0502020204030204" pitchFamily="34" charset="0"/>
                        </a:rPr>
                        <a:t> </a:t>
                      </a:r>
                    </a:p>
                  </a:txBody>
                  <a:tcPr marL="9525" marR="9525" marT="9525" marB="0" anchor="b">
                    <a:lnL>
                      <a:noFill/>
                    </a:lnL>
                    <a:lnR>
                      <a:noFill/>
                    </a:lnR>
                    <a:lnT>
                      <a:noFill/>
                    </a:lnT>
                    <a:lnB>
                      <a:noFill/>
                    </a:lnB>
                    <a:solidFill>
                      <a:srgbClr val="FFFF00"/>
                    </a:solidFill>
                  </a:tcPr>
                </a:tc>
                <a:tc>
                  <a:txBody>
                    <a:bodyPr/>
                    <a:lstStyle/>
                    <a:p>
                      <a:pPr algn="r" fontAlgn="b"/>
                      <a:r>
                        <a:rPr lang="en-GB" sz="1400" b="0" i="0" u="none" strike="noStrike">
                          <a:solidFill>
                            <a:srgbClr val="FF0000"/>
                          </a:solidFill>
                          <a:effectLst/>
                          <a:latin typeface="Calibri" panose="020F0502020204030204" pitchFamily="34" charset="0"/>
                        </a:rPr>
                        <a:t> </a:t>
                      </a:r>
                    </a:p>
                  </a:txBody>
                  <a:tcPr marL="9525" marR="9525" marT="9525" marB="0" anchor="b">
                    <a:lnL>
                      <a:noFill/>
                    </a:lnL>
                    <a:lnR>
                      <a:noFill/>
                    </a:lnR>
                    <a:lnT>
                      <a:noFill/>
                    </a:lnT>
                    <a:lnB>
                      <a:noFill/>
                    </a:lnB>
                    <a:solidFill>
                      <a:srgbClr val="FFFF00"/>
                    </a:solidFill>
                  </a:tcPr>
                </a:tc>
                <a:tc>
                  <a:txBody>
                    <a:bodyPr/>
                    <a:lstStyle/>
                    <a:p>
                      <a:pPr algn="r" fontAlgn="b"/>
                      <a:r>
                        <a:rPr lang="en-GB" sz="1400" b="1" i="0" u="none" strike="noStrike">
                          <a:solidFill>
                            <a:srgbClr val="FF0000"/>
                          </a:solidFill>
                          <a:effectLst/>
                          <a:latin typeface="Calibri" panose="020F0502020204030204" pitchFamily="34" charset="0"/>
                        </a:rPr>
                        <a:t>% change</a:t>
                      </a:r>
                    </a:p>
                  </a:txBody>
                  <a:tcPr marL="9525" marR="9525" marT="9525" marB="0" anchor="b">
                    <a:lnL>
                      <a:noFill/>
                    </a:lnL>
                    <a:lnR>
                      <a:noFill/>
                    </a:lnR>
                    <a:lnT>
                      <a:noFill/>
                    </a:lnT>
                    <a:lnB>
                      <a:noFill/>
                    </a:lnB>
                    <a:solidFill>
                      <a:srgbClr val="FFFF00"/>
                    </a:solidFill>
                  </a:tcPr>
                </a:tc>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chemeClr val="tx1"/>
                    </a:solidFill>
                  </a:tcPr>
                </a:tc>
                <a:tc>
                  <a:txBody>
                    <a:bodyPr/>
                    <a:lstStyle/>
                    <a:p>
                      <a:pPr algn="r" fontAlgn="b"/>
                      <a:r>
                        <a:rPr lang="en-GB" sz="1400" b="0" i="0" u="none" strike="noStrike">
                          <a:solidFill>
                            <a:srgbClr val="FF0000"/>
                          </a:solidFill>
                          <a:effectLst/>
                          <a:latin typeface="Calibri" panose="020F0502020204030204" pitchFamily="34" charset="0"/>
                        </a:rPr>
                        <a:t>17%</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21%</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3%</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10%</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2%</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10%</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9%</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13%</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11%</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extLst>
                  <a:ext uri="{0D108BD9-81ED-4DB2-BD59-A6C34878D82A}">
                    <a16:rowId xmlns:a16="http://schemas.microsoft.com/office/drawing/2014/main" val="2018733995"/>
                  </a:ext>
                </a:extLst>
              </a:tr>
              <a:tr h="0">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chemeClr val="tx1"/>
                    </a:solidFill>
                  </a:tcPr>
                </a:tc>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chemeClr val="tx1"/>
                    </a:solidFill>
                  </a:tcPr>
                </a:tc>
                <a:tc>
                  <a:txBody>
                    <a:bodyPr/>
                    <a:lstStyle/>
                    <a:p>
                      <a:pPr algn="ctr" fontAlgn="b"/>
                      <a:r>
                        <a:rPr lang="en-GB" sz="1400" b="1" i="0" u="none" strike="noStrike" dirty="0">
                          <a:solidFill>
                            <a:srgbClr val="FF0000"/>
                          </a:solidFill>
                          <a:effectLst/>
                          <a:latin typeface="Calibri" panose="020F0502020204030204" pitchFamily="34" charset="0"/>
                        </a:rPr>
                        <a:t>difference</a:t>
                      </a:r>
                    </a:p>
                  </a:txBody>
                  <a:tcPr marL="9525" marR="9525" marT="9525" marB="0" anchor="b">
                    <a:lnL>
                      <a:noFill/>
                    </a:lnL>
                    <a:lnR>
                      <a:noFill/>
                    </a:lnR>
                    <a:lnT>
                      <a:noFill/>
                    </a:lnT>
                    <a:lnB>
                      <a:noFill/>
                    </a:lnB>
                    <a:solidFill>
                      <a:schemeClr val="tx1"/>
                    </a:solidFill>
                  </a:tcPr>
                </a:tc>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chemeClr val="tx1"/>
                    </a:solidFill>
                  </a:tcPr>
                </a:tc>
                <a:tc>
                  <a:txBody>
                    <a:bodyPr/>
                    <a:lstStyle/>
                    <a:p>
                      <a:pPr algn="l" fontAlgn="b"/>
                      <a:r>
                        <a:rPr lang="en-GB" sz="1400" b="0" i="0" u="none" strike="noStrike">
                          <a:solidFill>
                            <a:srgbClr val="000000"/>
                          </a:solidFill>
                          <a:effectLst/>
                          <a:latin typeface="Calibri" panose="020F0502020204030204" pitchFamily="34" charset="0"/>
                        </a:rPr>
                        <a:t>-6.16***</a:t>
                      </a:r>
                    </a:p>
                  </a:txBody>
                  <a:tcPr marL="9525" marR="9525" marT="9525" marB="0" anchor="b">
                    <a:lnL>
                      <a:noFill/>
                    </a:lnL>
                    <a:lnR>
                      <a:noFill/>
                    </a:lnR>
                    <a:lnT>
                      <a:noFill/>
                    </a:lnT>
                    <a:lnB>
                      <a:noFill/>
                    </a:lnB>
                    <a:solidFill>
                      <a:srgbClr val="FFF2CC"/>
                    </a:solidFill>
                  </a:tcPr>
                </a:tc>
                <a:tc>
                  <a:txBody>
                    <a:bodyPr/>
                    <a:lstStyle/>
                    <a:p>
                      <a:pPr algn="l" fontAlgn="b"/>
                      <a:r>
                        <a:rPr lang="en-GB" sz="1400" b="0" i="0" u="none" strike="noStrike">
                          <a:solidFill>
                            <a:srgbClr val="000000"/>
                          </a:solidFill>
                          <a:effectLst/>
                          <a:latin typeface="Calibri" panose="020F0502020204030204" pitchFamily="34" charset="0"/>
                        </a:rPr>
                        <a:t>-6.13***</a:t>
                      </a:r>
                    </a:p>
                  </a:txBody>
                  <a:tcPr marL="9525" marR="9525" marT="9525" marB="0" anchor="b">
                    <a:lnL>
                      <a:noFill/>
                    </a:lnL>
                    <a:lnR>
                      <a:noFill/>
                    </a:lnR>
                    <a:lnT>
                      <a:noFill/>
                    </a:lnT>
                    <a:lnB>
                      <a:noFill/>
                    </a:lnB>
                    <a:solidFill>
                      <a:srgbClr val="FFF2CC"/>
                    </a:solidFill>
                  </a:tcPr>
                </a:tc>
                <a:tc>
                  <a:txBody>
                    <a:bodyPr/>
                    <a:lstStyle/>
                    <a:p>
                      <a:pPr algn="r" fontAlgn="b"/>
                      <a:r>
                        <a:rPr lang="en-GB" sz="1400" b="0" i="0" u="none" strike="noStrike">
                          <a:solidFill>
                            <a:srgbClr val="000000"/>
                          </a:solidFill>
                          <a:effectLst/>
                          <a:latin typeface="Calibri" panose="020F0502020204030204" pitchFamily="34" charset="0"/>
                        </a:rPr>
                        <a:t>-8.64***</a:t>
                      </a:r>
                    </a:p>
                  </a:txBody>
                  <a:tcPr marL="9525" marR="9525" marT="9525" marB="0" anchor="b">
                    <a:lnL>
                      <a:noFill/>
                    </a:lnL>
                    <a:lnR>
                      <a:noFill/>
                    </a:lnR>
                    <a:lnT>
                      <a:noFill/>
                    </a:lnT>
                    <a:lnB>
                      <a:noFill/>
                    </a:lnB>
                    <a:solidFill>
                      <a:srgbClr val="DBDBDB"/>
                    </a:solidFill>
                  </a:tcPr>
                </a:tc>
                <a:tc>
                  <a:txBody>
                    <a:bodyPr/>
                    <a:lstStyle/>
                    <a:p>
                      <a:pPr algn="l" fontAlgn="b"/>
                      <a:r>
                        <a:rPr lang="en-GB" sz="1400" b="0" i="0" u="none" strike="noStrike" dirty="0">
                          <a:solidFill>
                            <a:srgbClr val="000000"/>
                          </a:solidFill>
                          <a:effectLst/>
                          <a:latin typeface="Calibri" panose="020F0502020204030204" pitchFamily="34" charset="0"/>
                        </a:rPr>
                        <a:t>-10.04***</a:t>
                      </a:r>
                    </a:p>
                  </a:txBody>
                  <a:tcPr marL="9525" marR="9525" marT="9525" marB="0" anchor="b">
                    <a:lnL>
                      <a:noFill/>
                    </a:lnL>
                    <a:lnR>
                      <a:noFill/>
                    </a:lnR>
                    <a:lnT>
                      <a:noFill/>
                    </a:lnT>
                    <a:lnB>
                      <a:noFill/>
                    </a:lnB>
                    <a:solidFill>
                      <a:srgbClr val="DBDBDB"/>
                    </a:solidFill>
                  </a:tcPr>
                </a:tc>
                <a:tc>
                  <a:txBody>
                    <a:bodyPr/>
                    <a:lstStyle/>
                    <a:p>
                      <a:pPr algn="l" fontAlgn="b"/>
                      <a:r>
                        <a:rPr lang="en-GB" sz="1400" b="0" i="0" u="none" strike="noStrike">
                          <a:solidFill>
                            <a:srgbClr val="000000"/>
                          </a:solidFill>
                          <a:effectLst/>
                          <a:latin typeface="Calibri" panose="020F0502020204030204" pitchFamily="34" charset="0"/>
                        </a:rPr>
                        <a:t>-8.78</a:t>
                      </a:r>
                    </a:p>
                  </a:txBody>
                  <a:tcPr marL="9525" marR="9525" marT="9525" marB="0" anchor="b">
                    <a:lnL>
                      <a:noFill/>
                    </a:lnL>
                    <a:lnR>
                      <a:noFill/>
                    </a:lnR>
                    <a:lnT>
                      <a:noFill/>
                    </a:lnT>
                    <a:lnB>
                      <a:noFill/>
                    </a:lnB>
                    <a:solidFill>
                      <a:srgbClr val="F8CBAD"/>
                    </a:solidFill>
                  </a:tcPr>
                </a:tc>
                <a:tc>
                  <a:txBody>
                    <a:bodyPr/>
                    <a:lstStyle/>
                    <a:p>
                      <a:pPr algn="l" fontAlgn="b"/>
                      <a:r>
                        <a:rPr lang="en-GB" sz="1400" b="0" i="0" u="none" strike="noStrike">
                          <a:solidFill>
                            <a:srgbClr val="000000"/>
                          </a:solidFill>
                          <a:effectLst/>
                          <a:latin typeface="Calibri" panose="020F0502020204030204" pitchFamily="34" charset="0"/>
                        </a:rPr>
                        <a:t>-10.04***</a:t>
                      </a:r>
                    </a:p>
                  </a:txBody>
                  <a:tcPr marL="9525" marR="9525" marT="9525" marB="0" anchor="b">
                    <a:lnL>
                      <a:noFill/>
                    </a:lnL>
                    <a:lnR>
                      <a:noFill/>
                    </a:lnR>
                    <a:lnT>
                      <a:noFill/>
                    </a:lnT>
                    <a:lnB>
                      <a:noFill/>
                    </a:lnB>
                    <a:solidFill>
                      <a:srgbClr val="F8CBAD"/>
                    </a:solidFill>
                  </a:tcPr>
                </a:tc>
                <a:tc>
                  <a:txBody>
                    <a:bodyPr/>
                    <a:lstStyle/>
                    <a:p>
                      <a:pPr algn="r" fontAlgn="b"/>
                      <a:r>
                        <a:rPr lang="en-GB" sz="1400" b="0" i="0" u="none" strike="noStrike">
                          <a:solidFill>
                            <a:srgbClr val="000000"/>
                          </a:solidFill>
                          <a:effectLst/>
                          <a:latin typeface="Calibri" panose="020F0502020204030204" pitchFamily="34" charset="0"/>
                        </a:rPr>
                        <a:t>-7.61***</a:t>
                      </a:r>
                    </a:p>
                  </a:txBody>
                  <a:tcPr marL="9525" marR="9525" marT="9525" marB="0" anchor="b">
                    <a:lnL>
                      <a:noFill/>
                    </a:lnL>
                    <a:lnR>
                      <a:noFill/>
                    </a:lnR>
                    <a:lnT>
                      <a:noFill/>
                    </a:lnT>
                    <a:lnB>
                      <a:noFill/>
                    </a:lnB>
                    <a:solidFill>
                      <a:srgbClr val="C6E0B4"/>
                    </a:solidFill>
                  </a:tcPr>
                </a:tc>
                <a:tc>
                  <a:txBody>
                    <a:bodyPr/>
                    <a:lstStyle/>
                    <a:p>
                      <a:pPr algn="l" fontAlgn="b"/>
                      <a:r>
                        <a:rPr lang="en-GB" sz="1400" b="0" i="0" u="none" strike="noStrike">
                          <a:solidFill>
                            <a:srgbClr val="000000"/>
                          </a:solidFill>
                          <a:effectLst/>
                          <a:latin typeface="Calibri" panose="020F0502020204030204" pitchFamily="34" charset="0"/>
                        </a:rPr>
                        <a:t>-8.90***</a:t>
                      </a:r>
                    </a:p>
                  </a:txBody>
                  <a:tcPr marL="9525" marR="9525" marT="9525" marB="0" anchor="b">
                    <a:lnL>
                      <a:noFill/>
                    </a:lnL>
                    <a:lnR>
                      <a:noFill/>
                    </a:lnR>
                    <a:lnT>
                      <a:noFill/>
                    </a:lnT>
                    <a:lnB>
                      <a:noFill/>
                    </a:lnB>
                    <a:solidFill>
                      <a:srgbClr val="C6E0B4"/>
                    </a:solidFill>
                  </a:tcPr>
                </a:tc>
                <a:tc>
                  <a:txBody>
                    <a:bodyPr/>
                    <a:lstStyle/>
                    <a:p>
                      <a:pPr algn="l" fontAlgn="b"/>
                      <a:r>
                        <a:rPr lang="en-GB" sz="1400" b="0" i="0" u="none" strike="noStrike" dirty="0">
                          <a:solidFill>
                            <a:srgbClr val="000000"/>
                          </a:solidFill>
                          <a:effectLst/>
                          <a:latin typeface="Calibri" panose="020F0502020204030204" pitchFamily="34" charset="0"/>
                        </a:rPr>
                        <a:t>-8.22***</a:t>
                      </a:r>
                    </a:p>
                  </a:txBody>
                  <a:tcPr marL="9525" marR="9525" marT="9525" marB="0" anchor="b">
                    <a:lnL>
                      <a:noFill/>
                    </a:lnL>
                    <a:lnR>
                      <a:noFill/>
                    </a:lnR>
                    <a:lnT>
                      <a:noFill/>
                    </a:lnT>
                    <a:lnB>
                      <a:noFill/>
                    </a:lnB>
                    <a:solidFill>
                      <a:srgbClr val="9BC2E6"/>
                    </a:solidFill>
                  </a:tcPr>
                </a:tc>
                <a:extLst>
                  <a:ext uri="{0D108BD9-81ED-4DB2-BD59-A6C34878D82A}">
                    <a16:rowId xmlns:a16="http://schemas.microsoft.com/office/drawing/2014/main" val="3050610647"/>
                  </a:ext>
                </a:extLst>
              </a:tr>
            </a:tbl>
          </a:graphicData>
        </a:graphic>
      </p:graphicFrame>
      <p:graphicFrame>
        <p:nvGraphicFramePr>
          <p:cNvPr id="6" name="Tabla 5">
            <a:extLst>
              <a:ext uri="{FF2B5EF4-FFF2-40B4-BE49-F238E27FC236}">
                <a16:creationId xmlns:a16="http://schemas.microsoft.com/office/drawing/2014/main" id="{676D2561-6863-44F7-BC0E-7219E2556E9F}"/>
              </a:ext>
            </a:extLst>
          </p:cNvPr>
          <p:cNvGraphicFramePr>
            <a:graphicFrameLocks noGrp="1"/>
          </p:cNvGraphicFramePr>
          <p:nvPr>
            <p:extLst>
              <p:ext uri="{D42A27DB-BD31-4B8C-83A1-F6EECF244321}">
                <p14:modId xmlns:p14="http://schemas.microsoft.com/office/powerpoint/2010/main" val="2525932307"/>
              </p:ext>
            </p:extLst>
          </p:nvPr>
        </p:nvGraphicFramePr>
        <p:xfrm>
          <a:off x="3759188" y="3518062"/>
          <a:ext cx="6781815" cy="596738"/>
        </p:xfrm>
        <a:graphic>
          <a:graphicData uri="http://schemas.openxmlformats.org/drawingml/2006/table">
            <a:tbl>
              <a:tblPr/>
              <a:tblGrid>
                <a:gridCol w="732781">
                  <a:extLst>
                    <a:ext uri="{9D8B030D-6E8A-4147-A177-3AD203B41FA5}">
                      <a16:colId xmlns:a16="http://schemas.microsoft.com/office/drawing/2014/main" val="4215421525"/>
                    </a:ext>
                  </a:extLst>
                </a:gridCol>
                <a:gridCol w="881892">
                  <a:extLst>
                    <a:ext uri="{9D8B030D-6E8A-4147-A177-3AD203B41FA5}">
                      <a16:colId xmlns:a16="http://schemas.microsoft.com/office/drawing/2014/main" val="3826281139"/>
                    </a:ext>
                  </a:extLst>
                </a:gridCol>
                <a:gridCol w="717453">
                  <a:extLst>
                    <a:ext uri="{9D8B030D-6E8A-4147-A177-3AD203B41FA5}">
                      <a16:colId xmlns:a16="http://schemas.microsoft.com/office/drawing/2014/main" val="3013186381"/>
                    </a:ext>
                  </a:extLst>
                </a:gridCol>
                <a:gridCol w="801858">
                  <a:extLst>
                    <a:ext uri="{9D8B030D-6E8A-4147-A177-3AD203B41FA5}">
                      <a16:colId xmlns:a16="http://schemas.microsoft.com/office/drawing/2014/main" val="2120210698"/>
                    </a:ext>
                  </a:extLst>
                </a:gridCol>
                <a:gridCol w="661179">
                  <a:extLst>
                    <a:ext uri="{9D8B030D-6E8A-4147-A177-3AD203B41FA5}">
                      <a16:colId xmlns:a16="http://schemas.microsoft.com/office/drawing/2014/main" val="1375382585"/>
                    </a:ext>
                  </a:extLst>
                </a:gridCol>
                <a:gridCol w="661184">
                  <a:extLst>
                    <a:ext uri="{9D8B030D-6E8A-4147-A177-3AD203B41FA5}">
                      <a16:colId xmlns:a16="http://schemas.microsoft.com/office/drawing/2014/main" val="2912490116"/>
                    </a:ext>
                  </a:extLst>
                </a:gridCol>
                <a:gridCol w="759656">
                  <a:extLst>
                    <a:ext uri="{9D8B030D-6E8A-4147-A177-3AD203B41FA5}">
                      <a16:colId xmlns:a16="http://schemas.microsoft.com/office/drawing/2014/main" val="669598305"/>
                    </a:ext>
                  </a:extLst>
                </a:gridCol>
                <a:gridCol w="759655">
                  <a:extLst>
                    <a:ext uri="{9D8B030D-6E8A-4147-A177-3AD203B41FA5}">
                      <a16:colId xmlns:a16="http://schemas.microsoft.com/office/drawing/2014/main" val="2566644335"/>
                    </a:ext>
                  </a:extLst>
                </a:gridCol>
                <a:gridCol w="806157">
                  <a:extLst>
                    <a:ext uri="{9D8B030D-6E8A-4147-A177-3AD203B41FA5}">
                      <a16:colId xmlns:a16="http://schemas.microsoft.com/office/drawing/2014/main" val="1036515784"/>
                    </a:ext>
                  </a:extLst>
                </a:gridCol>
              </a:tblGrid>
              <a:tr h="142402">
                <a:tc gridSpan="2">
                  <a:txBody>
                    <a:bodyPr/>
                    <a:lstStyle/>
                    <a:p>
                      <a:pPr algn="ctr" fontAlgn="ctr"/>
                      <a:r>
                        <a:rPr lang="en-GB" sz="1100" b="1" i="0" u="none" strike="noStrike">
                          <a:solidFill>
                            <a:srgbClr val="000000"/>
                          </a:solidFill>
                          <a:effectLst/>
                          <a:latin typeface="Calibri" panose="020F0502020204030204" pitchFamily="34" charset="0"/>
                        </a:rPr>
                        <a:t>South Sudan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F2CB"/>
                    </a:solidFill>
                  </a:tcPr>
                </a:tc>
                <a:tc hMerge="1">
                  <a:txBody>
                    <a:bodyPr/>
                    <a:lstStyle/>
                    <a:p>
                      <a:endParaRPr lang="en-GB"/>
                    </a:p>
                  </a:txBody>
                  <a:tcPr/>
                </a:tc>
                <a:tc gridSpan="2">
                  <a:txBody>
                    <a:bodyPr/>
                    <a:lstStyle/>
                    <a:p>
                      <a:pPr algn="ctr" fontAlgn="ctr"/>
                      <a:r>
                        <a:rPr lang="en-GB" sz="1100" b="1" i="0" u="none" strike="noStrike" dirty="0">
                          <a:solidFill>
                            <a:srgbClr val="000000"/>
                          </a:solidFill>
                          <a:effectLst/>
                          <a:latin typeface="Calibri" panose="020F0502020204030204" pitchFamily="34" charset="0"/>
                        </a:rPr>
                        <a:t>DRC and others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DADA"/>
                    </a:solidFill>
                  </a:tcPr>
                </a:tc>
                <a:tc hMerge="1">
                  <a:txBody>
                    <a:bodyPr/>
                    <a:lstStyle/>
                    <a:p>
                      <a:endParaRPr lang="en-GB"/>
                    </a:p>
                  </a:txBody>
                  <a:tcPr/>
                </a:tc>
                <a:tc gridSpan="2">
                  <a:txBody>
                    <a:bodyPr/>
                    <a:lstStyle/>
                    <a:p>
                      <a:pPr algn="ctr" fontAlgn="ctr"/>
                      <a:r>
                        <a:rPr lang="en-GB" sz="1100" b="1" i="0" u="none" strike="noStrike">
                          <a:solidFill>
                            <a:srgbClr val="000000"/>
                          </a:solidFill>
                          <a:effectLst/>
                          <a:latin typeface="Calibri" panose="020F0502020204030204" pitchFamily="34" charset="0"/>
                        </a:rPr>
                        <a:t>Burundi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tc gridSpan="2">
                  <a:txBody>
                    <a:bodyPr/>
                    <a:lstStyle/>
                    <a:p>
                      <a:pPr algn="ctr" fontAlgn="ctr"/>
                      <a:r>
                        <a:rPr lang="en-GB" sz="1100" b="1" i="0" u="none" strike="noStrike" dirty="0">
                          <a:solidFill>
                            <a:srgbClr val="000000"/>
                          </a:solidFill>
                          <a:effectLst/>
                          <a:latin typeface="Calibri" panose="020F0502020204030204" pitchFamily="34" charset="0"/>
                        </a:rPr>
                        <a:t>Total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E0B3"/>
                    </a:solidFill>
                  </a:tcPr>
                </a:tc>
                <a:tc hMerge="1">
                  <a:txBody>
                    <a:bodyPr/>
                    <a:lstStyle/>
                    <a:p>
                      <a:endParaRPr lang="en-GB"/>
                    </a:p>
                  </a:txBody>
                  <a:tcPr/>
                </a:tc>
                <a:tc>
                  <a:txBody>
                    <a:bodyPr/>
                    <a:lstStyle/>
                    <a:p>
                      <a:pPr algn="ctr" fontAlgn="b"/>
                      <a:r>
                        <a:rPr lang="en-GB" sz="1050" b="1" i="0" u="none" strike="noStrike">
                          <a:solidFill>
                            <a:srgbClr val="000000"/>
                          </a:solidFill>
                          <a:effectLst/>
                          <a:latin typeface="Calibri" panose="020F0502020204030204" pitchFamily="34" charset="0"/>
                        </a:rPr>
                        <a:t>Aggregated Total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1289860660"/>
                  </a:ext>
                </a:extLst>
              </a:tr>
              <a:tr h="267173">
                <a:tc>
                  <a:txBody>
                    <a:bodyPr/>
                    <a:lstStyle/>
                    <a:p>
                      <a:pPr algn="ctr" fontAlgn="ctr"/>
                      <a:r>
                        <a:rPr lang="en-GB" sz="11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F2CB"/>
                    </a:solidFill>
                  </a:tcPr>
                </a:tc>
                <a:tc>
                  <a:txBody>
                    <a:bodyPr/>
                    <a:lstStyle/>
                    <a:p>
                      <a:pPr algn="ctr" fontAlgn="ctr"/>
                      <a:r>
                        <a:rPr lang="en-GB" sz="11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F2CB"/>
                    </a:solidFill>
                  </a:tcPr>
                </a:tc>
                <a:tc>
                  <a:txBody>
                    <a:bodyPr/>
                    <a:lstStyle/>
                    <a:p>
                      <a:pPr algn="ctr" fontAlgn="ctr"/>
                      <a:r>
                        <a:rPr lang="en-GB" sz="1100" b="1" i="0" u="none" strike="noStrike" dirty="0">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DADA"/>
                    </a:solidFill>
                  </a:tcPr>
                </a:tc>
                <a:tc>
                  <a:txBody>
                    <a:bodyPr/>
                    <a:lstStyle/>
                    <a:p>
                      <a:pPr algn="ctr" fontAlgn="ctr"/>
                      <a:r>
                        <a:rPr lang="en-GB" sz="11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DADA"/>
                    </a:solidFill>
                  </a:tcPr>
                </a:tc>
                <a:tc>
                  <a:txBody>
                    <a:bodyPr/>
                    <a:lstStyle/>
                    <a:p>
                      <a:pPr algn="ctr" fontAlgn="ctr"/>
                      <a:r>
                        <a:rPr lang="en-GB" sz="1100" b="1" i="0" u="none" strike="noStrike" dirty="0">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fontAlgn="ctr"/>
                      <a:r>
                        <a:rPr lang="en-GB" sz="11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fontAlgn="ctr"/>
                      <a:r>
                        <a:rPr lang="en-GB" sz="11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fontAlgn="ctr"/>
                      <a:r>
                        <a:rPr lang="en-GB" sz="11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fontAlgn="b"/>
                      <a:r>
                        <a:rPr lang="en-GB" sz="1050" b="1" i="0" u="none" strike="noStrike" dirty="0" err="1">
                          <a:solidFill>
                            <a:srgbClr val="000000"/>
                          </a:solidFill>
                          <a:effectLst/>
                          <a:latin typeface="Calibri" panose="020F0502020204030204" pitchFamily="34" charset="0"/>
                        </a:rPr>
                        <a:t>Refugee+HC</a:t>
                      </a:r>
                      <a:endParaRPr lang="en-GB" sz="105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281498769"/>
                  </a:ext>
                </a:extLst>
              </a:tr>
            </a:tbl>
          </a:graphicData>
        </a:graphic>
      </p:graphicFrame>
    </p:spTree>
    <p:extLst>
      <p:ext uri="{BB962C8B-B14F-4D97-AF65-F5344CB8AC3E}">
        <p14:creationId xmlns:p14="http://schemas.microsoft.com/office/powerpoint/2010/main" val="766016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5759" y="2110154"/>
            <a:ext cx="11471565" cy="1795558"/>
          </a:xfrm>
        </p:spPr>
        <p:txBody>
          <a:bodyPr>
            <a:noAutofit/>
          </a:bodyPr>
          <a:lstStyle/>
          <a:p>
            <a:r>
              <a:rPr lang="en-US" sz="3600" b="1" dirty="0"/>
              <a:t>Objective 3: </a:t>
            </a:r>
            <a:br>
              <a:rPr lang="en-US" sz="3600" b="1" dirty="0"/>
            </a:br>
            <a:br>
              <a:rPr lang="en-US" sz="3600" b="1" dirty="0"/>
            </a:br>
            <a:r>
              <a:rPr lang="en-US" sz="4000" dirty="0"/>
              <a:t>The enabling environment to support resilient </a:t>
            </a:r>
            <a:r>
              <a:rPr lang="en-US" sz="3600" dirty="0"/>
              <a:t>livelihoods</a:t>
            </a:r>
            <a:r>
              <a:rPr lang="en-US" sz="4000" dirty="0"/>
              <a:t> reinforced </a:t>
            </a:r>
            <a:endParaRPr lang="en-US" sz="3200" dirty="0"/>
          </a:p>
        </p:txBody>
      </p:sp>
      <p:sp>
        <p:nvSpPr>
          <p:cNvPr id="3" name="Subtitle 2"/>
          <p:cNvSpPr>
            <a:spLocks noGrp="1"/>
          </p:cNvSpPr>
          <p:nvPr>
            <p:ph type="subTitle" idx="1"/>
          </p:nvPr>
        </p:nvSpPr>
        <p:spPr>
          <a:xfrm>
            <a:off x="1524000" y="4253202"/>
            <a:ext cx="9144000" cy="1655762"/>
          </a:xfrm>
        </p:spPr>
        <p:txBody>
          <a:bodyPr>
            <a:normAutofit fontScale="92500" lnSpcReduction="10000"/>
          </a:bodyPr>
          <a:lstStyle/>
          <a:p>
            <a:pPr marL="342900" indent="-342900" algn="l">
              <a:buFontTx/>
              <a:buChar char="-"/>
            </a:pPr>
            <a:r>
              <a:rPr lang="en-US" dirty="0"/>
              <a:t>Percent of targeted population employed or self-employed in sustainable livelihoods activities over the last 12 months</a:t>
            </a:r>
          </a:p>
          <a:p>
            <a:pPr marL="342900" indent="-342900" algn="l">
              <a:buFontTx/>
              <a:buChar char="-"/>
            </a:pPr>
            <a:r>
              <a:rPr lang="en-US" dirty="0"/>
              <a:t>Asset benefit indicator (ABI)</a:t>
            </a:r>
          </a:p>
          <a:p>
            <a:pPr marL="342900" indent="-342900" algn="l">
              <a:buFontTx/>
              <a:buChar char="-"/>
            </a:pPr>
            <a:r>
              <a:rPr lang="en-US" dirty="0"/>
              <a:t>Number/percentage of targeted population with access to services through the DLG and private sector to develop their livelihood activity</a:t>
            </a:r>
          </a:p>
        </p:txBody>
      </p:sp>
    </p:spTree>
    <p:extLst>
      <p:ext uri="{BB962C8B-B14F-4D97-AF65-F5344CB8AC3E}">
        <p14:creationId xmlns:p14="http://schemas.microsoft.com/office/powerpoint/2010/main" val="6086902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sz="3600" dirty="0"/>
              <a:t>O3. The enabling environment to support resilient </a:t>
            </a:r>
            <a:r>
              <a:rPr lang="en-US" sz="3200" dirty="0"/>
              <a:t>livelihoods</a:t>
            </a:r>
            <a:r>
              <a:rPr lang="en-US" sz="3600" dirty="0"/>
              <a:t> reinforced.</a:t>
            </a:r>
          </a:p>
        </p:txBody>
      </p:sp>
      <p:sp>
        <p:nvSpPr>
          <p:cNvPr id="3" name="Content Placeholder 2"/>
          <p:cNvSpPr>
            <a:spLocks noGrp="1"/>
          </p:cNvSpPr>
          <p:nvPr>
            <p:ph idx="1"/>
          </p:nvPr>
        </p:nvSpPr>
        <p:spPr/>
        <p:txBody>
          <a:bodyPr/>
          <a:lstStyle/>
          <a:p>
            <a:pPr marL="0" indent="0">
              <a:buNone/>
            </a:pPr>
            <a:r>
              <a:rPr lang="en-US" b="1" dirty="0"/>
              <a:t>3.1. Percent of targeted population employed or self-employed in sustainable livelihood activities over the last 12 months</a:t>
            </a:r>
            <a:endParaRPr lang="en-US" dirty="0"/>
          </a:p>
        </p:txBody>
      </p:sp>
      <p:sp>
        <p:nvSpPr>
          <p:cNvPr id="6" name="TextBox 5"/>
          <p:cNvSpPr txBox="1"/>
          <p:nvPr/>
        </p:nvSpPr>
        <p:spPr>
          <a:xfrm>
            <a:off x="4689764" y="4709647"/>
            <a:ext cx="2258291" cy="369332"/>
          </a:xfrm>
          <a:prstGeom prst="rect">
            <a:avLst/>
          </a:prstGeom>
          <a:noFill/>
        </p:spPr>
        <p:txBody>
          <a:bodyPr wrap="square" rtlCol="0">
            <a:spAutoFit/>
          </a:bodyPr>
          <a:lstStyle/>
          <a:p>
            <a:r>
              <a:rPr lang="en-US" dirty="0"/>
              <a:t>Actual	      Target</a:t>
            </a:r>
          </a:p>
        </p:txBody>
      </p:sp>
      <p:pic>
        <p:nvPicPr>
          <p:cNvPr id="7" name="Picture 6"/>
          <p:cNvPicPr>
            <a:picLocks noChangeAspect="1"/>
          </p:cNvPicPr>
          <p:nvPr/>
        </p:nvPicPr>
        <p:blipFill rotWithShape="1">
          <a:blip r:embed="rId2"/>
          <a:srcRect l="6342" t="29072" r="20504" b="46875"/>
          <a:stretch/>
        </p:blipFill>
        <p:spPr>
          <a:xfrm>
            <a:off x="886441" y="2731899"/>
            <a:ext cx="9968595" cy="1842811"/>
          </a:xfrm>
          <a:prstGeom prst="rect">
            <a:avLst/>
          </a:prstGeom>
        </p:spPr>
      </p:pic>
    </p:spTree>
    <p:extLst>
      <p:ext uri="{BB962C8B-B14F-4D97-AF65-F5344CB8AC3E}">
        <p14:creationId xmlns:p14="http://schemas.microsoft.com/office/powerpoint/2010/main" val="23615109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990600" y="19780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 of formal and non-formal long-term employment opportunities created</a:t>
            </a:r>
          </a:p>
          <a:p>
            <a:endParaRPr lang="en-US" dirty="0"/>
          </a:p>
          <a:p>
            <a:pPr lvl="1"/>
            <a:r>
              <a:rPr lang="en-US" dirty="0"/>
              <a:t>Congolese:          			 384</a:t>
            </a:r>
          </a:p>
          <a:p>
            <a:pPr lvl="1"/>
            <a:r>
              <a:rPr lang="en-US" dirty="0"/>
              <a:t>South Sudanese:  		  --</a:t>
            </a:r>
          </a:p>
          <a:p>
            <a:pPr lvl="1"/>
            <a:r>
              <a:rPr lang="en-US" dirty="0"/>
              <a:t>Burundian:            		  -- </a:t>
            </a:r>
          </a:p>
          <a:p>
            <a:pPr lvl="1"/>
            <a:r>
              <a:rPr lang="en-US" dirty="0"/>
              <a:t>Host Communities: 		 588</a:t>
            </a:r>
          </a:p>
        </p:txBody>
      </p:sp>
      <p:sp>
        <p:nvSpPr>
          <p:cNvPr id="5" name="Title 1"/>
          <p:cNvSpPr>
            <a:spLocks noGrp="1"/>
          </p:cNvSpPr>
          <p:nvPr>
            <p:ph type="title"/>
          </p:nvPr>
        </p:nvSpPr>
        <p:spPr>
          <a:xfrm>
            <a:off x="838200" y="379193"/>
            <a:ext cx="10515600" cy="1325563"/>
          </a:xfrm>
        </p:spPr>
        <p:txBody>
          <a:bodyPr>
            <a:normAutofit/>
          </a:bodyPr>
          <a:lstStyle/>
          <a:p>
            <a:r>
              <a:rPr lang="en-US" sz="3600" dirty="0"/>
              <a:t>O3. The enabling environment to support resilient </a:t>
            </a:r>
            <a:r>
              <a:rPr lang="en-US" sz="3200" dirty="0"/>
              <a:t>livelihoods</a:t>
            </a:r>
            <a:r>
              <a:rPr lang="en-US" sz="3600" dirty="0"/>
              <a:t> reinforced.</a:t>
            </a:r>
          </a:p>
        </p:txBody>
      </p:sp>
    </p:spTree>
    <p:extLst>
      <p:ext uri="{BB962C8B-B14F-4D97-AF65-F5344CB8AC3E}">
        <p14:creationId xmlns:p14="http://schemas.microsoft.com/office/powerpoint/2010/main" val="1563073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r>
              <a:rPr lang="en-US" sz="3600" dirty="0"/>
              <a:t>O3. The enabling environment to support resilient </a:t>
            </a:r>
            <a:r>
              <a:rPr lang="en-US" sz="3200" dirty="0"/>
              <a:t>livelihoods</a:t>
            </a:r>
            <a:r>
              <a:rPr lang="en-US" sz="3600" dirty="0"/>
              <a:t> reinforced.</a:t>
            </a:r>
          </a:p>
        </p:txBody>
      </p:sp>
      <p:sp>
        <p:nvSpPr>
          <p:cNvPr id="3" name="Content Placeholder 2"/>
          <p:cNvSpPr>
            <a:spLocks noGrp="1"/>
          </p:cNvSpPr>
          <p:nvPr>
            <p:ph idx="1"/>
          </p:nvPr>
        </p:nvSpPr>
        <p:spPr/>
        <p:txBody>
          <a:bodyPr/>
          <a:lstStyle/>
          <a:p>
            <a:pPr marL="0" indent="0">
              <a:buNone/>
            </a:pPr>
            <a:r>
              <a:rPr lang="en-US" b="1" dirty="0"/>
              <a:t>3.2. Asset Benefit Indicator (%)</a:t>
            </a:r>
            <a:endParaRPr lang="en-US" dirty="0"/>
          </a:p>
        </p:txBody>
      </p:sp>
      <p:sp>
        <p:nvSpPr>
          <p:cNvPr id="5" name="TextBox 4"/>
          <p:cNvSpPr txBox="1"/>
          <p:nvPr/>
        </p:nvSpPr>
        <p:spPr>
          <a:xfrm>
            <a:off x="5390971" y="5738652"/>
            <a:ext cx="2258291" cy="369332"/>
          </a:xfrm>
          <a:prstGeom prst="rect">
            <a:avLst/>
          </a:prstGeom>
          <a:noFill/>
        </p:spPr>
        <p:txBody>
          <a:bodyPr wrap="square" rtlCol="0">
            <a:spAutoFit/>
          </a:bodyPr>
          <a:lstStyle/>
          <a:p>
            <a:r>
              <a:rPr lang="en-US" dirty="0"/>
              <a:t>Actual	      Target</a:t>
            </a:r>
          </a:p>
        </p:txBody>
      </p:sp>
      <p:sp>
        <p:nvSpPr>
          <p:cNvPr id="7" name="TextBox 6"/>
          <p:cNvSpPr txBox="1"/>
          <p:nvPr/>
        </p:nvSpPr>
        <p:spPr>
          <a:xfrm>
            <a:off x="1202919" y="2399069"/>
            <a:ext cx="10845353" cy="1569660"/>
          </a:xfrm>
          <a:prstGeom prst="rect">
            <a:avLst/>
          </a:prstGeom>
          <a:noFill/>
        </p:spPr>
        <p:txBody>
          <a:bodyPr wrap="square" rtlCol="0">
            <a:spAutoFit/>
          </a:bodyPr>
          <a:lstStyle/>
          <a:p>
            <a:r>
              <a:rPr lang="en-US" sz="1600" dirty="0"/>
              <a:t>This indicator measures the proportion of the population (%) in targeted communities reporting benefits from an enhanced livelihood asset base (e.g. road, market, irrigation system) that is established through the RRP. The ABI composite indicator score reflects the percentage of the population in the communities where assistance for asset creation (or public works) is implemented which is reporting benefits from an improved livelihood asset base. The highest the ABI percentage the largest the proportion of households reporting benefits (of any kind) from the assets created or rehabilitated through asset creation (or public works).</a:t>
            </a:r>
          </a:p>
        </p:txBody>
      </p:sp>
      <p:pic>
        <p:nvPicPr>
          <p:cNvPr id="2" name="Imagen 1">
            <a:extLst>
              <a:ext uri="{FF2B5EF4-FFF2-40B4-BE49-F238E27FC236}">
                <a16:creationId xmlns:a16="http://schemas.microsoft.com/office/drawing/2014/main" id="{DB43EF8F-66A4-4A75-914B-3468B76D85B1}"/>
              </a:ext>
            </a:extLst>
          </p:cNvPr>
          <p:cNvPicPr>
            <a:picLocks noChangeAspect="1"/>
          </p:cNvPicPr>
          <p:nvPr/>
        </p:nvPicPr>
        <p:blipFill rotWithShape="1">
          <a:blip r:embed="rId2"/>
          <a:srcRect l="6673" t="51488" r="29154" b="30658"/>
          <a:stretch/>
        </p:blipFill>
        <p:spPr>
          <a:xfrm>
            <a:off x="846603" y="4078665"/>
            <a:ext cx="10496712" cy="1659987"/>
          </a:xfrm>
          <a:prstGeom prst="rect">
            <a:avLst/>
          </a:prstGeom>
        </p:spPr>
      </p:pic>
    </p:spTree>
    <p:extLst>
      <p:ext uri="{BB962C8B-B14F-4D97-AF65-F5344CB8AC3E}">
        <p14:creationId xmlns:p14="http://schemas.microsoft.com/office/powerpoint/2010/main" val="27558187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r>
              <a:rPr lang="en-US" sz="3600" dirty="0"/>
              <a:t>O3. The enabling environment to support resilient </a:t>
            </a:r>
            <a:r>
              <a:rPr lang="en-US" sz="3200" dirty="0"/>
              <a:t>livelihoods</a:t>
            </a:r>
            <a:r>
              <a:rPr lang="en-US" sz="3600" dirty="0"/>
              <a:t> reinforced.</a:t>
            </a:r>
          </a:p>
        </p:txBody>
      </p:sp>
      <p:sp>
        <p:nvSpPr>
          <p:cNvPr id="3" name="Content Placeholder 2"/>
          <p:cNvSpPr>
            <a:spLocks noGrp="1"/>
          </p:cNvSpPr>
          <p:nvPr>
            <p:ph idx="1"/>
          </p:nvPr>
        </p:nvSpPr>
        <p:spPr/>
        <p:txBody>
          <a:bodyPr/>
          <a:lstStyle/>
          <a:p>
            <a:pPr marL="0" indent="0">
              <a:buNone/>
            </a:pPr>
            <a:r>
              <a:rPr lang="en-US" b="1" dirty="0"/>
              <a:t>3.3. Percent of targeted population with access to services through the DLG and private sector to develop their livelihood activity</a:t>
            </a:r>
            <a:endParaRPr lang="en-US" dirty="0"/>
          </a:p>
        </p:txBody>
      </p:sp>
      <p:pic>
        <p:nvPicPr>
          <p:cNvPr id="4" name="Picture 3"/>
          <p:cNvPicPr>
            <a:picLocks noChangeAspect="1"/>
          </p:cNvPicPr>
          <p:nvPr/>
        </p:nvPicPr>
        <p:blipFill rotWithShape="1">
          <a:blip r:embed="rId3"/>
          <a:srcRect l="6333" t="57638" r="21192" b="21875"/>
          <a:stretch/>
        </p:blipFill>
        <p:spPr>
          <a:xfrm>
            <a:off x="787951" y="3692649"/>
            <a:ext cx="10614015" cy="1686848"/>
          </a:xfrm>
          <a:prstGeom prst="rect">
            <a:avLst/>
          </a:prstGeom>
        </p:spPr>
      </p:pic>
      <p:sp>
        <p:nvSpPr>
          <p:cNvPr id="5" name="TextBox 4"/>
          <p:cNvSpPr txBox="1"/>
          <p:nvPr/>
        </p:nvSpPr>
        <p:spPr>
          <a:xfrm>
            <a:off x="5086400" y="5379497"/>
            <a:ext cx="2258291" cy="369332"/>
          </a:xfrm>
          <a:prstGeom prst="rect">
            <a:avLst/>
          </a:prstGeom>
          <a:noFill/>
        </p:spPr>
        <p:txBody>
          <a:bodyPr wrap="square" rtlCol="0">
            <a:spAutoFit/>
          </a:bodyPr>
          <a:lstStyle/>
          <a:p>
            <a:r>
              <a:rPr lang="en-US" dirty="0"/>
              <a:t>Actual	      Target</a:t>
            </a:r>
          </a:p>
        </p:txBody>
      </p:sp>
      <p:sp>
        <p:nvSpPr>
          <p:cNvPr id="7" name="TextBox 6"/>
          <p:cNvSpPr txBox="1"/>
          <p:nvPr/>
        </p:nvSpPr>
        <p:spPr>
          <a:xfrm>
            <a:off x="1202919" y="2761893"/>
            <a:ext cx="10199047" cy="923330"/>
          </a:xfrm>
          <a:prstGeom prst="rect">
            <a:avLst/>
          </a:prstGeom>
          <a:noFill/>
        </p:spPr>
        <p:txBody>
          <a:bodyPr wrap="square" rtlCol="0">
            <a:spAutoFit/>
          </a:bodyPr>
          <a:lstStyle/>
          <a:p>
            <a:r>
              <a:rPr lang="en-US" dirty="0"/>
              <a:t>This indicator measures the change in number of population getting access and equal opportunities in developing their livelihoods activity. Interventions aimed to change (improve) population access, equal opportunities and rights to develop their livelihoods activities. </a:t>
            </a:r>
          </a:p>
        </p:txBody>
      </p:sp>
    </p:spTree>
    <p:extLst>
      <p:ext uri="{BB962C8B-B14F-4D97-AF65-F5344CB8AC3E}">
        <p14:creationId xmlns:p14="http://schemas.microsoft.com/office/powerpoint/2010/main" val="10444393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Q4 breakdown	</a:t>
            </a:r>
          </a:p>
        </p:txBody>
      </p:sp>
      <p:sp>
        <p:nvSpPr>
          <p:cNvPr id="3" name="Content Placeholder 2"/>
          <p:cNvSpPr>
            <a:spLocks noGrp="1"/>
          </p:cNvSpPr>
          <p:nvPr>
            <p:ph idx="1"/>
          </p:nvPr>
        </p:nvSpPr>
        <p:spPr/>
        <p:txBody>
          <a:bodyPr>
            <a:normAutofit lnSpcReduction="10000"/>
          </a:bodyPr>
          <a:lstStyle/>
          <a:p>
            <a:pPr marL="0" indent="0">
              <a:buNone/>
            </a:pPr>
            <a:r>
              <a:rPr lang="en-US" dirty="0"/>
              <a:t>Total partners that have reported: 33 </a:t>
            </a:r>
          </a:p>
          <a:p>
            <a:pPr marL="0" indent="0">
              <a:buNone/>
            </a:pPr>
            <a:r>
              <a:rPr lang="en-US" dirty="0"/>
              <a:t>	31 NGO partners reported. 32 are required by RRP.</a:t>
            </a:r>
          </a:p>
          <a:p>
            <a:pPr marL="0" indent="0">
              <a:buNone/>
            </a:pPr>
            <a:r>
              <a:rPr lang="en-US" dirty="0"/>
              <a:t>	2 UN partners reported. 7 are required by RRP.</a:t>
            </a:r>
          </a:p>
          <a:p>
            <a:pPr marL="0" indent="0">
              <a:buNone/>
            </a:pPr>
            <a:endParaRPr lang="en-US" dirty="0"/>
          </a:p>
          <a:p>
            <a:r>
              <a:rPr lang="en-US" dirty="0"/>
              <a:t>Objective 1: 26 partners</a:t>
            </a:r>
          </a:p>
          <a:p>
            <a:endParaRPr lang="en-US" dirty="0"/>
          </a:p>
          <a:p>
            <a:r>
              <a:rPr lang="en-US" dirty="0"/>
              <a:t>Objective 2: 21 partners</a:t>
            </a:r>
          </a:p>
          <a:p>
            <a:pPr marL="0" indent="0">
              <a:buNone/>
            </a:pPr>
            <a:endParaRPr lang="en-US" dirty="0"/>
          </a:p>
          <a:p>
            <a:r>
              <a:rPr lang="en-US" dirty="0"/>
              <a:t>Objective 3: 3 partners</a:t>
            </a:r>
          </a:p>
          <a:p>
            <a:pPr marL="0" indent="0">
              <a:buNone/>
            </a:pPr>
            <a:endParaRPr lang="en-US" dirty="0"/>
          </a:p>
        </p:txBody>
      </p:sp>
    </p:spTree>
    <p:extLst>
      <p:ext uri="{BB962C8B-B14F-4D97-AF65-F5344CB8AC3E}">
        <p14:creationId xmlns:p14="http://schemas.microsoft.com/office/powerpoint/2010/main" val="31074698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2020-2021 targets	</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356834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Partners reporting per quarter</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95998428"/>
              </p:ext>
            </p:extLst>
          </p:nvPr>
        </p:nvGraphicFramePr>
        <p:xfrm>
          <a:off x="838200" y="1825625"/>
          <a:ext cx="9411998"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7" name="Content Placeholder 2"/>
          <p:cNvSpPr txBox="1">
            <a:spLocks/>
          </p:cNvSpPr>
          <p:nvPr/>
        </p:nvSpPr>
        <p:spPr>
          <a:xfrm>
            <a:off x="838200" y="6176963"/>
            <a:ext cx="9213879" cy="6113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chemeClr val="accent2"/>
                </a:solidFill>
              </a:rPr>
              <a:t>Q1</a:t>
            </a:r>
            <a:r>
              <a:rPr lang="en-US" sz="2400" dirty="0"/>
              <a:t>: 37 |</a:t>
            </a:r>
            <a:r>
              <a:rPr lang="en-US" sz="2400" dirty="0">
                <a:solidFill>
                  <a:schemeClr val="accent4"/>
                </a:solidFill>
              </a:rPr>
              <a:t> Q2</a:t>
            </a:r>
            <a:r>
              <a:rPr lang="en-US" sz="2400" dirty="0"/>
              <a:t>: 22 |</a:t>
            </a:r>
            <a:r>
              <a:rPr lang="en-US" sz="2400" dirty="0">
                <a:solidFill>
                  <a:srgbClr val="7030A0"/>
                </a:solidFill>
              </a:rPr>
              <a:t> Q3</a:t>
            </a:r>
            <a:r>
              <a:rPr lang="en-US" sz="2400" dirty="0"/>
              <a:t>: 42 |  </a:t>
            </a:r>
            <a:r>
              <a:rPr lang="en-US" sz="2400" dirty="0">
                <a:solidFill>
                  <a:srgbClr val="FFC000"/>
                </a:solidFill>
              </a:rPr>
              <a:t>Q4</a:t>
            </a:r>
            <a:r>
              <a:rPr lang="en-US" sz="2400" dirty="0"/>
              <a:t>: 33 </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Font typeface="Arial" panose="020B0604020202020204" pitchFamily="34" charset="0"/>
              <a:buNone/>
            </a:pPr>
            <a:endParaRPr lang="en-US" sz="1800" dirty="0"/>
          </a:p>
          <a:p>
            <a:pPr marL="0" indent="0">
              <a:buFont typeface="Arial" panose="020B0604020202020204" pitchFamily="34" charset="0"/>
              <a:buNone/>
            </a:pPr>
            <a:endParaRPr lang="en-US" sz="2400" dirty="0"/>
          </a:p>
          <a:p>
            <a:pPr marL="0" indent="0">
              <a:buFont typeface="Arial" panose="020B0604020202020204" pitchFamily="34" charset="0"/>
              <a:buNone/>
            </a:pPr>
            <a:endParaRPr lang="en-US" sz="2400" dirty="0"/>
          </a:p>
        </p:txBody>
      </p:sp>
    </p:spTree>
    <p:extLst>
      <p:ext uri="{BB962C8B-B14F-4D97-AF65-F5344CB8AC3E}">
        <p14:creationId xmlns:p14="http://schemas.microsoft.com/office/powerpoint/2010/main" val="3616566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4400" b="1" dirty="0"/>
              <a:t>Objective 1: </a:t>
            </a:r>
            <a:br>
              <a:rPr lang="en-US" sz="4800" dirty="0"/>
            </a:br>
            <a:r>
              <a:rPr lang="en-US" sz="4000" dirty="0"/>
              <a:t>Emergency livelihood support to complement basic household needs provided.</a:t>
            </a:r>
          </a:p>
        </p:txBody>
      </p:sp>
      <p:sp>
        <p:nvSpPr>
          <p:cNvPr id="3" name="Subtitle 2"/>
          <p:cNvSpPr>
            <a:spLocks noGrp="1"/>
          </p:cNvSpPr>
          <p:nvPr>
            <p:ph type="subTitle" idx="1"/>
          </p:nvPr>
        </p:nvSpPr>
        <p:spPr>
          <a:xfrm>
            <a:off x="1524000" y="4253202"/>
            <a:ext cx="9144000" cy="1655762"/>
          </a:xfrm>
        </p:spPr>
        <p:txBody>
          <a:bodyPr>
            <a:normAutofit/>
          </a:bodyPr>
          <a:lstStyle/>
          <a:p>
            <a:pPr marL="342900" indent="-342900" algn="l">
              <a:buFontTx/>
              <a:buChar char="-"/>
            </a:pPr>
            <a:r>
              <a:rPr lang="en-US" dirty="0"/>
              <a:t>Number of households receiving emergency livelihood support</a:t>
            </a:r>
          </a:p>
          <a:p>
            <a:pPr marL="342900" indent="-342900" algn="l">
              <a:buFontTx/>
              <a:buChar char="-"/>
            </a:pPr>
            <a:r>
              <a:rPr lang="en-US" dirty="0"/>
              <a:t>Coping strategy index score</a:t>
            </a:r>
          </a:p>
          <a:p>
            <a:pPr marL="342900" indent="-342900" algn="l">
              <a:buFontTx/>
              <a:buChar char="-"/>
            </a:pPr>
            <a:r>
              <a:rPr lang="en-US" dirty="0"/>
              <a:t>Food Consumption per capita / month (USD)</a:t>
            </a:r>
          </a:p>
        </p:txBody>
      </p:sp>
    </p:spTree>
    <p:extLst>
      <p:ext uri="{BB962C8B-B14F-4D97-AF65-F5344CB8AC3E}">
        <p14:creationId xmlns:p14="http://schemas.microsoft.com/office/powerpoint/2010/main" val="1805747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O1. Emergency livelihood support to complement basic household needs provided.</a:t>
            </a:r>
          </a:p>
        </p:txBody>
      </p:sp>
      <p:sp>
        <p:nvSpPr>
          <p:cNvPr id="3" name="Content Placeholder 2"/>
          <p:cNvSpPr>
            <a:spLocks noGrp="1"/>
          </p:cNvSpPr>
          <p:nvPr>
            <p:ph idx="1"/>
          </p:nvPr>
        </p:nvSpPr>
        <p:spPr/>
        <p:txBody>
          <a:bodyPr/>
          <a:lstStyle/>
          <a:p>
            <a:pPr marL="0" indent="0">
              <a:buNone/>
            </a:pPr>
            <a:r>
              <a:rPr lang="en-US" b="1" dirty="0"/>
              <a:t>1.1. Households receiving emergency livelihood support</a:t>
            </a:r>
            <a:endParaRPr lang="en-US" dirty="0"/>
          </a:p>
        </p:txBody>
      </p:sp>
      <p:pic>
        <p:nvPicPr>
          <p:cNvPr id="4" name="Picture 3"/>
          <p:cNvPicPr>
            <a:picLocks noChangeAspect="1"/>
          </p:cNvPicPr>
          <p:nvPr/>
        </p:nvPicPr>
        <p:blipFill rotWithShape="1">
          <a:blip r:embed="rId2"/>
          <a:srcRect l="6235" t="40246" r="21037" b="36080"/>
          <a:stretch/>
        </p:blipFill>
        <p:spPr>
          <a:xfrm>
            <a:off x="526989" y="2895600"/>
            <a:ext cx="11279478" cy="2064327"/>
          </a:xfrm>
          <a:prstGeom prst="rect">
            <a:avLst/>
          </a:prstGeom>
        </p:spPr>
      </p:pic>
      <p:sp>
        <p:nvSpPr>
          <p:cNvPr id="5" name="TextBox 4"/>
          <p:cNvSpPr txBox="1"/>
          <p:nvPr/>
        </p:nvSpPr>
        <p:spPr>
          <a:xfrm>
            <a:off x="4821381" y="5181600"/>
            <a:ext cx="2258291" cy="369332"/>
          </a:xfrm>
          <a:prstGeom prst="rect">
            <a:avLst/>
          </a:prstGeom>
          <a:noFill/>
        </p:spPr>
        <p:txBody>
          <a:bodyPr wrap="square" rtlCol="0">
            <a:spAutoFit/>
          </a:bodyPr>
          <a:lstStyle/>
          <a:p>
            <a:r>
              <a:rPr lang="en-US" dirty="0"/>
              <a:t>Actual	      Target</a:t>
            </a:r>
          </a:p>
        </p:txBody>
      </p:sp>
    </p:spTree>
    <p:extLst>
      <p:ext uri="{BB962C8B-B14F-4D97-AF65-F5344CB8AC3E}">
        <p14:creationId xmlns:p14="http://schemas.microsoft.com/office/powerpoint/2010/main" val="3817391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sz="3600" dirty="0"/>
              <a:t>O1. Emergency livelihood support to complement basic household needs provided.</a:t>
            </a:r>
          </a:p>
        </p:txBody>
      </p:sp>
      <p:sp>
        <p:nvSpPr>
          <p:cNvPr id="3" name="Content Placeholder 2"/>
          <p:cNvSpPr>
            <a:spLocks noGrp="1"/>
          </p:cNvSpPr>
          <p:nvPr>
            <p:ph idx="1"/>
          </p:nvPr>
        </p:nvSpPr>
        <p:spPr/>
        <p:txBody>
          <a:bodyPr/>
          <a:lstStyle/>
          <a:p>
            <a:pPr marL="0" indent="0">
              <a:buNone/>
            </a:pPr>
            <a:r>
              <a:rPr lang="en-US" b="1" dirty="0"/>
              <a:t>1.2. Coping Strategy Index Score</a:t>
            </a:r>
          </a:p>
          <a:p>
            <a:pPr marL="0" indent="0">
              <a:buNone/>
            </a:pPr>
            <a:endParaRPr lang="en-US" b="1" dirty="0"/>
          </a:p>
          <a:p>
            <a:pPr marL="0" indent="0">
              <a:buNone/>
            </a:pPr>
            <a:endParaRPr lang="en-US" b="1" dirty="0"/>
          </a:p>
          <a:p>
            <a:pPr marL="0" indent="0">
              <a:buNone/>
            </a:pPr>
            <a:endParaRPr lang="en-US" b="1" dirty="0"/>
          </a:p>
        </p:txBody>
      </p:sp>
      <p:graphicFrame>
        <p:nvGraphicFramePr>
          <p:cNvPr id="6" name="Table 5"/>
          <p:cNvGraphicFramePr>
            <a:graphicFrameLocks noGrp="1"/>
          </p:cNvGraphicFramePr>
          <p:nvPr>
            <p:extLst>
              <p:ext uri="{D42A27DB-BD31-4B8C-83A1-F6EECF244321}">
                <p14:modId xmlns:p14="http://schemas.microsoft.com/office/powerpoint/2010/main" val="2335371093"/>
              </p:ext>
            </p:extLst>
          </p:nvPr>
        </p:nvGraphicFramePr>
        <p:xfrm>
          <a:off x="838200" y="3851563"/>
          <a:ext cx="10245437" cy="770983"/>
        </p:xfrm>
        <a:graphic>
          <a:graphicData uri="http://schemas.openxmlformats.org/drawingml/2006/table">
            <a:tbl>
              <a:tblPr/>
              <a:tblGrid>
                <a:gridCol w="2340962">
                  <a:extLst>
                    <a:ext uri="{9D8B030D-6E8A-4147-A177-3AD203B41FA5}">
                      <a16:colId xmlns:a16="http://schemas.microsoft.com/office/drawing/2014/main" val="1126452889"/>
                    </a:ext>
                  </a:extLst>
                </a:gridCol>
                <a:gridCol w="75385">
                  <a:extLst>
                    <a:ext uri="{9D8B030D-6E8A-4147-A177-3AD203B41FA5}">
                      <a16:colId xmlns:a16="http://schemas.microsoft.com/office/drawing/2014/main" val="666979856"/>
                    </a:ext>
                  </a:extLst>
                </a:gridCol>
                <a:gridCol w="1036056">
                  <a:extLst>
                    <a:ext uri="{9D8B030D-6E8A-4147-A177-3AD203B41FA5}">
                      <a16:colId xmlns:a16="http://schemas.microsoft.com/office/drawing/2014/main" val="1650622323"/>
                    </a:ext>
                  </a:extLst>
                </a:gridCol>
                <a:gridCol w="780320">
                  <a:extLst>
                    <a:ext uri="{9D8B030D-6E8A-4147-A177-3AD203B41FA5}">
                      <a16:colId xmlns:a16="http://schemas.microsoft.com/office/drawing/2014/main" val="2591881591"/>
                    </a:ext>
                  </a:extLst>
                </a:gridCol>
                <a:gridCol w="1072941">
                  <a:extLst>
                    <a:ext uri="{9D8B030D-6E8A-4147-A177-3AD203B41FA5}">
                      <a16:colId xmlns:a16="http://schemas.microsoft.com/office/drawing/2014/main" val="1115236058"/>
                    </a:ext>
                  </a:extLst>
                </a:gridCol>
                <a:gridCol w="1072941">
                  <a:extLst>
                    <a:ext uri="{9D8B030D-6E8A-4147-A177-3AD203B41FA5}">
                      <a16:colId xmlns:a16="http://schemas.microsoft.com/office/drawing/2014/main" val="3644177341"/>
                    </a:ext>
                  </a:extLst>
                </a:gridCol>
                <a:gridCol w="801835">
                  <a:extLst>
                    <a:ext uri="{9D8B030D-6E8A-4147-A177-3AD203B41FA5}">
                      <a16:colId xmlns:a16="http://schemas.microsoft.com/office/drawing/2014/main" val="1507191899"/>
                    </a:ext>
                  </a:extLst>
                </a:gridCol>
                <a:gridCol w="978496">
                  <a:extLst>
                    <a:ext uri="{9D8B030D-6E8A-4147-A177-3AD203B41FA5}">
                      <a16:colId xmlns:a16="http://schemas.microsoft.com/office/drawing/2014/main" val="869959803"/>
                    </a:ext>
                  </a:extLst>
                </a:gridCol>
                <a:gridCol w="1151173">
                  <a:extLst>
                    <a:ext uri="{9D8B030D-6E8A-4147-A177-3AD203B41FA5}">
                      <a16:colId xmlns:a16="http://schemas.microsoft.com/office/drawing/2014/main" val="4259911888"/>
                    </a:ext>
                  </a:extLst>
                </a:gridCol>
                <a:gridCol w="935328">
                  <a:extLst>
                    <a:ext uri="{9D8B030D-6E8A-4147-A177-3AD203B41FA5}">
                      <a16:colId xmlns:a16="http://schemas.microsoft.com/office/drawing/2014/main" val="1585758972"/>
                    </a:ext>
                  </a:extLst>
                </a:gridCol>
              </a:tblGrid>
              <a:tr h="401782">
                <a:tc>
                  <a:txBody>
                    <a:bodyPr/>
                    <a:lstStyle/>
                    <a:p>
                      <a:pPr algn="r" fontAlgn="b"/>
                      <a:r>
                        <a:rPr lang="en-US" sz="1800" b="0" i="0" u="none" strike="noStrike">
                          <a:solidFill>
                            <a:srgbClr val="000000"/>
                          </a:solidFill>
                          <a:effectLst/>
                          <a:latin typeface="Calibri" panose="020F0502020204030204" pitchFamily="34" charset="0"/>
                        </a:rPr>
                        <a:t>Target 2019</a:t>
                      </a:r>
                    </a:p>
                  </a:txBody>
                  <a:tcPr marL="9525" marR="9525" marT="9525" marB="0" anchor="b">
                    <a:lnL>
                      <a:noFill/>
                    </a:lnL>
                    <a:lnR>
                      <a:noFill/>
                    </a:lnR>
                    <a:lnT>
                      <a:noFill/>
                    </a:lnT>
                    <a:lnB>
                      <a:noFill/>
                    </a:lnB>
                  </a:tcPr>
                </a:tc>
                <a:tc>
                  <a:txBody>
                    <a:bodyPr/>
                    <a:lstStyle/>
                    <a:p>
                      <a:pPr algn="l" fontAlgn="b"/>
                      <a:endParaRPr lang="en-US" sz="1800" b="0" i="0" u="none" strike="noStrike">
                        <a:solidFill>
                          <a:srgbClr val="000000"/>
                        </a:solidFill>
                        <a:effectLst/>
                        <a:latin typeface="Calibri" panose="020F050202020403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0.12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1800" b="0" i="0" u="none" strike="noStrike">
                          <a:solidFill>
                            <a:srgbClr val="000000"/>
                          </a:solidFill>
                          <a:effectLst/>
                          <a:latin typeface="Calibri" panose="020F0502020204030204" pitchFamily="34" charset="0"/>
                        </a:rPr>
                        <a:t>0.23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1800" b="0" i="0" u="none" strike="noStrike">
                          <a:solidFill>
                            <a:srgbClr val="000000"/>
                          </a:solidFill>
                          <a:effectLst/>
                          <a:latin typeface="Calibri" panose="020F0502020204030204" pitchFamily="34" charset="0"/>
                        </a:rPr>
                        <a:t>0.108938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r" fontAlgn="b"/>
                      <a:r>
                        <a:rPr lang="en-US" sz="1800" b="0" i="0" u="none" strike="noStrike" dirty="0">
                          <a:solidFill>
                            <a:srgbClr val="000000"/>
                          </a:solidFill>
                          <a:effectLst/>
                          <a:latin typeface="Calibri" panose="020F0502020204030204" pitchFamily="34" charset="0"/>
                        </a:rPr>
                        <a:t>0.247218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r" fontAlgn="b"/>
                      <a:r>
                        <a:rPr lang="en-US" sz="1800" b="0" i="0" u="none" strike="noStrike">
                          <a:solidFill>
                            <a:srgbClr val="000000"/>
                          </a:solidFill>
                          <a:effectLst/>
                          <a:latin typeface="Calibri" panose="020F0502020204030204" pitchFamily="34" charset="0"/>
                        </a:rPr>
                        <a:t>0.12373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r" fontAlgn="b"/>
                      <a:r>
                        <a:rPr lang="en-US" sz="1800" b="0" i="0" u="none" strike="noStrike">
                          <a:solidFill>
                            <a:srgbClr val="000000"/>
                          </a:solidFill>
                          <a:effectLst/>
                          <a:latin typeface="Calibri" panose="020F0502020204030204" pitchFamily="34" charset="0"/>
                        </a:rPr>
                        <a:t>0.247218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r" fontAlgn="b"/>
                      <a:r>
                        <a:rPr lang="en-US" sz="1800" b="0" i="0" u="none" strike="noStrike">
                          <a:solidFill>
                            <a:srgbClr val="000000"/>
                          </a:solidFill>
                          <a:effectLst/>
                          <a:latin typeface="Calibri" panose="020F0502020204030204" pitchFamily="34" charset="0"/>
                        </a:rPr>
                        <a:t>0.117556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r" fontAlgn="b"/>
                      <a:r>
                        <a:rPr lang="en-US" sz="1800" b="0" i="0" u="none" strike="noStrike" dirty="0">
                          <a:solidFill>
                            <a:srgbClr val="000000"/>
                          </a:solidFill>
                          <a:effectLst/>
                          <a:latin typeface="Calibri" panose="020F0502020204030204" pitchFamily="34" charset="0"/>
                        </a:rPr>
                        <a:t>0.241479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3434242071"/>
                  </a:ext>
                </a:extLst>
              </a:tr>
              <a:tr h="369201">
                <a:tc>
                  <a:txBody>
                    <a:bodyPr/>
                    <a:lstStyle/>
                    <a:p>
                      <a:pPr algn="r" fontAlgn="b"/>
                      <a:r>
                        <a:rPr lang="en-US" sz="1800" b="0" i="0" u="none" strike="noStrike" dirty="0">
                          <a:solidFill>
                            <a:srgbClr val="FF0000"/>
                          </a:solidFill>
                          <a:effectLst/>
                          <a:latin typeface="Calibri" panose="020F0502020204030204" pitchFamily="34" charset="0"/>
                        </a:rPr>
                        <a:t>Actual 2019</a:t>
                      </a:r>
                    </a:p>
                  </a:txBody>
                  <a:tcPr marL="9525" marR="9525" marT="9525" marB="0" anchor="b">
                    <a:lnL>
                      <a:noFill/>
                    </a:lnL>
                    <a:lnR>
                      <a:noFill/>
                    </a:lnR>
                    <a:lnT>
                      <a:noFill/>
                    </a:lnT>
                    <a:lnB>
                      <a:noFill/>
                    </a:lnB>
                    <a:solidFill>
                      <a:srgbClr val="FFFF00"/>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800" b="0" i="0" u="none" strike="noStrike" dirty="0">
                          <a:solidFill>
                            <a:srgbClr val="FF0000"/>
                          </a:solidFill>
                          <a:effectLst/>
                          <a:latin typeface="Calibri" panose="020F0502020204030204" pitchFamily="34" charset="0"/>
                        </a:rPr>
                        <a:t>0.174</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800" b="0" i="0" u="none" strike="noStrike" dirty="0">
                          <a:solidFill>
                            <a:srgbClr val="FF0000"/>
                          </a:solidFill>
                          <a:effectLst/>
                          <a:latin typeface="Calibri" panose="020F0502020204030204" pitchFamily="34" charset="0"/>
                        </a:rPr>
                        <a:t>0.268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800" b="0" i="0" u="none" strike="noStrike" dirty="0">
                          <a:solidFill>
                            <a:srgbClr val="FF0000"/>
                          </a:solidFill>
                          <a:effectLst/>
                          <a:latin typeface="Calibri" panose="020F0502020204030204" pitchFamily="34" charset="0"/>
                        </a:rPr>
                        <a:t>0.221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800" b="0" i="0" u="none" strike="noStrike" dirty="0">
                          <a:solidFill>
                            <a:srgbClr val="FF0000"/>
                          </a:solidFill>
                          <a:effectLst/>
                          <a:latin typeface="Calibri" panose="020F0502020204030204" pitchFamily="34" charset="0"/>
                        </a:rPr>
                        <a:t>0.306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800" b="0" i="0" u="none" strike="noStrike" dirty="0">
                          <a:solidFill>
                            <a:srgbClr val="FF0000"/>
                          </a:solidFill>
                          <a:effectLst/>
                          <a:latin typeface="Calibri" panose="020F0502020204030204" pitchFamily="34" charset="0"/>
                        </a:rPr>
                        <a:t>0.068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800" b="0" i="0" u="none" strike="noStrike" dirty="0">
                          <a:solidFill>
                            <a:srgbClr val="FF0000"/>
                          </a:solidFill>
                          <a:effectLst/>
                          <a:latin typeface="Calibri" panose="020F0502020204030204" pitchFamily="34" charset="0"/>
                        </a:rPr>
                        <a:t>0.306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800" b="0" i="0" u="none" strike="noStrike" dirty="0">
                          <a:solidFill>
                            <a:srgbClr val="FF0000"/>
                          </a:solidFill>
                          <a:effectLst/>
                          <a:latin typeface="Calibri" panose="020F0502020204030204" pitchFamily="34" charset="0"/>
                        </a:rPr>
                        <a:t>0.183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r" fontAlgn="b"/>
                      <a:r>
                        <a:rPr lang="en-US" sz="1800" b="0" i="0" u="none" strike="noStrike" dirty="0">
                          <a:solidFill>
                            <a:srgbClr val="FF0000"/>
                          </a:solidFill>
                          <a:effectLst/>
                          <a:latin typeface="Calibri" panose="020F0502020204030204" pitchFamily="34" charset="0"/>
                        </a:rPr>
                        <a:t>0.284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333319578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260619055"/>
              </p:ext>
            </p:extLst>
          </p:nvPr>
        </p:nvGraphicFramePr>
        <p:xfrm>
          <a:off x="3255817" y="3131128"/>
          <a:ext cx="7813968" cy="720436"/>
        </p:xfrm>
        <a:graphic>
          <a:graphicData uri="http://schemas.openxmlformats.org/drawingml/2006/table">
            <a:tbl>
              <a:tblPr/>
              <a:tblGrid>
                <a:gridCol w="952417">
                  <a:extLst>
                    <a:ext uri="{9D8B030D-6E8A-4147-A177-3AD203B41FA5}">
                      <a16:colId xmlns:a16="http://schemas.microsoft.com/office/drawing/2014/main" val="2454329249"/>
                    </a:ext>
                  </a:extLst>
                </a:gridCol>
                <a:gridCol w="862530">
                  <a:extLst>
                    <a:ext uri="{9D8B030D-6E8A-4147-A177-3AD203B41FA5}">
                      <a16:colId xmlns:a16="http://schemas.microsoft.com/office/drawing/2014/main" val="3487251549"/>
                    </a:ext>
                  </a:extLst>
                </a:gridCol>
                <a:gridCol w="1097913">
                  <a:extLst>
                    <a:ext uri="{9D8B030D-6E8A-4147-A177-3AD203B41FA5}">
                      <a16:colId xmlns:a16="http://schemas.microsoft.com/office/drawing/2014/main" val="4195980003"/>
                    </a:ext>
                  </a:extLst>
                </a:gridCol>
                <a:gridCol w="1007978">
                  <a:extLst>
                    <a:ext uri="{9D8B030D-6E8A-4147-A177-3AD203B41FA5}">
                      <a16:colId xmlns:a16="http://schemas.microsoft.com/office/drawing/2014/main" val="1821899465"/>
                    </a:ext>
                  </a:extLst>
                </a:gridCol>
                <a:gridCol w="845127">
                  <a:extLst>
                    <a:ext uri="{9D8B030D-6E8A-4147-A177-3AD203B41FA5}">
                      <a16:colId xmlns:a16="http://schemas.microsoft.com/office/drawing/2014/main" val="992124456"/>
                    </a:ext>
                  </a:extLst>
                </a:gridCol>
                <a:gridCol w="969818">
                  <a:extLst>
                    <a:ext uri="{9D8B030D-6E8A-4147-A177-3AD203B41FA5}">
                      <a16:colId xmlns:a16="http://schemas.microsoft.com/office/drawing/2014/main" val="441575171"/>
                    </a:ext>
                  </a:extLst>
                </a:gridCol>
                <a:gridCol w="1097963">
                  <a:extLst>
                    <a:ext uri="{9D8B030D-6E8A-4147-A177-3AD203B41FA5}">
                      <a16:colId xmlns:a16="http://schemas.microsoft.com/office/drawing/2014/main" val="3589385917"/>
                    </a:ext>
                  </a:extLst>
                </a:gridCol>
                <a:gridCol w="980222">
                  <a:extLst>
                    <a:ext uri="{9D8B030D-6E8A-4147-A177-3AD203B41FA5}">
                      <a16:colId xmlns:a16="http://schemas.microsoft.com/office/drawing/2014/main" val="2734755241"/>
                    </a:ext>
                  </a:extLst>
                </a:gridCol>
              </a:tblGrid>
              <a:tr h="351841">
                <a:tc gridSpan="2">
                  <a:txBody>
                    <a:bodyPr/>
                    <a:lstStyle/>
                    <a:p>
                      <a:pPr algn="ctr" fontAlgn="ctr"/>
                      <a:r>
                        <a:rPr lang="en-US" sz="1600" b="1" i="0" u="none" strike="noStrike" dirty="0">
                          <a:solidFill>
                            <a:srgbClr val="000000"/>
                          </a:solidFill>
                          <a:effectLst/>
                          <a:latin typeface="Calibri" panose="020F0502020204030204" pitchFamily="34" charset="0"/>
                        </a:rPr>
                        <a:t>South Sudan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F2CB"/>
                    </a:solidFill>
                  </a:tcPr>
                </a:tc>
                <a:tc hMerge="1">
                  <a:txBody>
                    <a:bodyPr/>
                    <a:lstStyle/>
                    <a:p>
                      <a:endParaRPr lang="en-US"/>
                    </a:p>
                  </a:txBody>
                  <a:tcPr/>
                </a:tc>
                <a:tc gridSpan="2">
                  <a:txBody>
                    <a:bodyPr/>
                    <a:lstStyle/>
                    <a:p>
                      <a:pPr algn="ctr" fontAlgn="ctr"/>
                      <a:r>
                        <a:rPr lang="en-US" sz="1600" b="1" i="0" u="none" strike="noStrike">
                          <a:solidFill>
                            <a:srgbClr val="000000"/>
                          </a:solidFill>
                          <a:effectLst/>
                          <a:latin typeface="Calibri" panose="020F0502020204030204" pitchFamily="34" charset="0"/>
                        </a:rPr>
                        <a:t>DRC and others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DADA"/>
                    </a:solidFill>
                  </a:tcPr>
                </a:tc>
                <a:tc hMerge="1">
                  <a:txBody>
                    <a:bodyPr/>
                    <a:lstStyle/>
                    <a:p>
                      <a:endParaRPr lang="en-US"/>
                    </a:p>
                  </a:txBody>
                  <a:tcPr/>
                </a:tc>
                <a:tc gridSpan="2">
                  <a:txBody>
                    <a:bodyPr/>
                    <a:lstStyle/>
                    <a:p>
                      <a:pPr algn="ctr" fontAlgn="ctr"/>
                      <a:r>
                        <a:rPr lang="en-US" sz="1600" b="1" i="0" u="none" strike="noStrike">
                          <a:solidFill>
                            <a:srgbClr val="000000"/>
                          </a:solidFill>
                          <a:effectLst/>
                          <a:latin typeface="Calibri" panose="020F0502020204030204" pitchFamily="34" charset="0"/>
                        </a:rPr>
                        <a:t>Burundi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7CAAC"/>
                    </a:solidFill>
                  </a:tcPr>
                </a:tc>
                <a:tc hMerge="1">
                  <a:txBody>
                    <a:bodyPr/>
                    <a:lstStyle/>
                    <a:p>
                      <a:endParaRPr lang="en-US"/>
                    </a:p>
                  </a:txBody>
                  <a:tcPr/>
                </a:tc>
                <a:tc gridSpan="2">
                  <a:txBody>
                    <a:bodyPr/>
                    <a:lstStyle/>
                    <a:p>
                      <a:pPr algn="ctr" fontAlgn="ctr"/>
                      <a:r>
                        <a:rPr lang="en-US" sz="1600" b="1" i="0" u="none" strike="noStrike">
                          <a:solidFill>
                            <a:srgbClr val="000000"/>
                          </a:solidFill>
                          <a:effectLst/>
                          <a:latin typeface="Calibri" panose="020F0502020204030204" pitchFamily="34" charset="0"/>
                        </a:rPr>
                        <a:t>Total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E0B3"/>
                    </a:solidFill>
                  </a:tcPr>
                </a:tc>
                <a:tc hMerge="1">
                  <a:txBody>
                    <a:bodyPr/>
                    <a:lstStyle/>
                    <a:p>
                      <a:endParaRPr lang="en-US"/>
                    </a:p>
                  </a:txBody>
                  <a:tcPr/>
                </a:tc>
                <a:extLst>
                  <a:ext uri="{0D108BD9-81ED-4DB2-BD59-A6C34878D82A}">
                    <a16:rowId xmlns:a16="http://schemas.microsoft.com/office/drawing/2014/main" val="2058665861"/>
                  </a:ext>
                </a:extLst>
              </a:tr>
              <a:tr h="368595">
                <a:tc>
                  <a:txBody>
                    <a:bodyPr/>
                    <a:lstStyle/>
                    <a:p>
                      <a:pPr algn="ctr" fontAlgn="ctr"/>
                      <a:r>
                        <a:rPr lang="en-US" sz="16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F2CB"/>
                    </a:solidFill>
                  </a:tcPr>
                </a:tc>
                <a:tc>
                  <a:txBody>
                    <a:bodyPr/>
                    <a:lstStyle/>
                    <a:p>
                      <a:pPr algn="ctr" fontAlgn="ctr"/>
                      <a:r>
                        <a:rPr lang="en-US" sz="16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F2CB"/>
                    </a:solidFill>
                  </a:tcPr>
                </a:tc>
                <a:tc>
                  <a:txBody>
                    <a:bodyPr/>
                    <a:lstStyle/>
                    <a:p>
                      <a:pPr algn="ctr" fontAlgn="ctr"/>
                      <a:r>
                        <a:rPr lang="en-US" sz="16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DADA"/>
                    </a:solidFill>
                  </a:tcPr>
                </a:tc>
                <a:tc>
                  <a:txBody>
                    <a:bodyPr/>
                    <a:lstStyle/>
                    <a:p>
                      <a:pPr algn="ctr" fontAlgn="ctr"/>
                      <a:r>
                        <a:rPr lang="en-US" sz="16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DADA"/>
                    </a:solidFill>
                  </a:tcPr>
                </a:tc>
                <a:tc>
                  <a:txBody>
                    <a:bodyPr/>
                    <a:lstStyle/>
                    <a:p>
                      <a:pPr algn="ctr" fontAlgn="ctr"/>
                      <a:r>
                        <a:rPr lang="en-US" sz="16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fontAlgn="ctr"/>
                      <a:r>
                        <a:rPr lang="en-US" sz="16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fontAlgn="ctr"/>
                      <a:r>
                        <a:rPr lang="en-US" sz="16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fontAlgn="ctr"/>
                      <a:r>
                        <a:rPr lang="en-US" sz="1600" b="1" i="0" u="none" strike="noStrike" dirty="0">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256159256"/>
                  </a:ext>
                </a:extLst>
              </a:tr>
            </a:tbl>
          </a:graphicData>
        </a:graphic>
      </p:graphicFrame>
      <p:pic>
        <p:nvPicPr>
          <p:cNvPr id="2" name="Picture 1"/>
          <p:cNvPicPr>
            <a:picLocks noChangeAspect="1"/>
          </p:cNvPicPr>
          <p:nvPr/>
        </p:nvPicPr>
        <p:blipFill rotWithShape="1">
          <a:blip r:embed="rId2"/>
          <a:srcRect l="6342" t="49148" r="20716" b="27935"/>
          <a:stretch/>
        </p:blipFill>
        <p:spPr>
          <a:xfrm>
            <a:off x="824345" y="3143625"/>
            <a:ext cx="10397836" cy="1836699"/>
          </a:xfrm>
          <a:prstGeom prst="rect">
            <a:avLst/>
          </a:prstGeom>
        </p:spPr>
      </p:pic>
      <p:sp>
        <p:nvSpPr>
          <p:cNvPr id="8" name="TextBox 7"/>
          <p:cNvSpPr txBox="1"/>
          <p:nvPr/>
        </p:nvSpPr>
        <p:spPr>
          <a:xfrm>
            <a:off x="4696690" y="4988649"/>
            <a:ext cx="2258291" cy="369332"/>
          </a:xfrm>
          <a:prstGeom prst="rect">
            <a:avLst/>
          </a:prstGeom>
          <a:noFill/>
        </p:spPr>
        <p:txBody>
          <a:bodyPr wrap="square" rtlCol="0">
            <a:spAutoFit/>
          </a:bodyPr>
          <a:lstStyle/>
          <a:p>
            <a:r>
              <a:rPr lang="en-US" dirty="0"/>
              <a:t>Actual	      Target</a:t>
            </a:r>
          </a:p>
        </p:txBody>
      </p:sp>
      <p:sp>
        <p:nvSpPr>
          <p:cNvPr id="5" name="TextBox 4"/>
          <p:cNvSpPr txBox="1"/>
          <p:nvPr/>
        </p:nvSpPr>
        <p:spPr>
          <a:xfrm>
            <a:off x="1202919" y="2345293"/>
            <a:ext cx="7934178" cy="646331"/>
          </a:xfrm>
          <a:prstGeom prst="rect">
            <a:avLst/>
          </a:prstGeom>
          <a:noFill/>
        </p:spPr>
        <p:txBody>
          <a:bodyPr wrap="square" rtlCol="0">
            <a:spAutoFit/>
          </a:bodyPr>
          <a:lstStyle/>
          <a:p>
            <a:r>
              <a:rPr lang="en-US" dirty="0"/>
              <a:t>It measures the frequency and the severity of reliance on livelihood-based coping mechanisms to cope with the lack of food in the household over the last week</a:t>
            </a:r>
          </a:p>
        </p:txBody>
      </p:sp>
    </p:spTree>
    <p:extLst>
      <p:ext uri="{BB962C8B-B14F-4D97-AF65-F5344CB8AC3E}">
        <p14:creationId xmlns:p14="http://schemas.microsoft.com/office/powerpoint/2010/main" val="1662038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sz="3600" dirty="0"/>
              <a:t>O1. Emergency livelihood support to complement basic household needs provided.</a:t>
            </a:r>
          </a:p>
        </p:txBody>
      </p:sp>
      <p:sp>
        <p:nvSpPr>
          <p:cNvPr id="5" name="Content Placeholder 2"/>
          <p:cNvSpPr>
            <a:spLocks noGrp="1"/>
          </p:cNvSpPr>
          <p:nvPr>
            <p:ph idx="1"/>
          </p:nvPr>
        </p:nvSpPr>
        <p:spPr/>
        <p:txBody>
          <a:bodyPr/>
          <a:lstStyle/>
          <a:p>
            <a:pPr marL="0" indent="0">
              <a:buNone/>
            </a:pPr>
            <a:r>
              <a:rPr lang="en-US" b="1" dirty="0"/>
              <a:t>1.3. Food consumption per capita / month (USD)</a:t>
            </a:r>
          </a:p>
          <a:p>
            <a:pPr marL="0" indent="0">
              <a:buNone/>
            </a:pPr>
            <a:endParaRPr lang="en-US" b="1" dirty="0"/>
          </a:p>
          <a:p>
            <a:pPr marL="0" indent="0">
              <a:buNone/>
            </a:pPr>
            <a:endParaRPr lang="en-US" b="1" dirty="0"/>
          </a:p>
        </p:txBody>
      </p:sp>
      <p:graphicFrame>
        <p:nvGraphicFramePr>
          <p:cNvPr id="9" name="Table 8"/>
          <p:cNvGraphicFramePr>
            <a:graphicFrameLocks noGrp="1"/>
          </p:cNvGraphicFramePr>
          <p:nvPr>
            <p:extLst>
              <p:ext uri="{D42A27DB-BD31-4B8C-83A1-F6EECF244321}">
                <p14:modId xmlns:p14="http://schemas.microsoft.com/office/powerpoint/2010/main" val="579934404"/>
              </p:ext>
            </p:extLst>
          </p:nvPr>
        </p:nvGraphicFramePr>
        <p:xfrm>
          <a:off x="838200" y="3904309"/>
          <a:ext cx="10245437" cy="900547"/>
        </p:xfrm>
        <a:graphic>
          <a:graphicData uri="http://schemas.openxmlformats.org/drawingml/2006/table">
            <a:tbl>
              <a:tblPr/>
              <a:tblGrid>
                <a:gridCol w="2306781">
                  <a:extLst>
                    <a:ext uri="{9D8B030D-6E8A-4147-A177-3AD203B41FA5}">
                      <a16:colId xmlns:a16="http://schemas.microsoft.com/office/drawing/2014/main" val="1174676435"/>
                    </a:ext>
                  </a:extLst>
                </a:gridCol>
                <a:gridCol w="124691">
                  <a:extLst>
                    <a:ext uri="{9D8B030D-6E8A-4147-A177-3AD203B41FA5}">
                      <a16:colId xmlns:a16="http://schemas.microsoft.com/office/drawing/2014/main" val="2756732299"/>
                    </a:ext>
                  </a:extLst>
                </a:gridCol>
                <a:gridCol w="1071208">
                  <a:extLst>
                    <a:ext uri="{9D8B030D-6E8A-4147-A177-3AD203B41FA5}">
                      <a16:colId xmlns:a16="http://schemas.microsoft.com/office/drawing/2014/main" val="2795665273"/>
                    </a:ext>
                  </a:extLst>
                </a:gridCol>
                <a:gridCol w="963251">
                  <a:extLst>
                    <a:ext uri="{9D8B030D-6E8A-4147-A177-3AD203B41FA5}">
                      <a16:colId xmlns:a16="http://schemas.microsoft.com/office/drawing/2014/main" val="263952504"/>
                    </a:ext>
                  </a:extLst>
                </a:gridCol>
                <a:gridCol w="963251">
                  <a:extLst>
                    <a:ext uri="{9D8B030D-6E8A-4147-A177-3AD203B41FA5}">
                      <a16:colId xmlns:a16="http://schemas.microsoft.com/office/drawing/2014/main" val="1703986617"/>
                    </a:ext>
                  </a:extLst>
                </a:gridCol>
                <a:gridCol w="963251">
                  <a:extLst>
                    <a:ext uri="{9D8B030D-6E8A-4147-A177-3AD203B41FA5}">
                      <a16:colId xmlns:a16="http://schemas.microsoft.com/office/drawing/2014/main" val="3668760523"/>
                    </a:ext>
                  </a:extLst>
                </a:gridCol>
                <a:gridCol w="963251">
                  <a:extLst>
                    <a:ext uri="{9D8B030D-6E8A-4147-A177-3AD203B41FA5}">
                      <a16:colId xmlns:a16="http://schemas.microsoft.com/office/drawing/2014/main" val="539938323"/>
                    </a:ext>
                  </a:extLst>
                </a:gridCol>
                <a:gridCol w="963251">
                  <a:extLst>
                    <a:ext uri="{9D8B030D-6E8A-4147-A177-3AD203B41FA5}">
                      <a16:colId xmlns:a16="http://schemas.microsoft.com/office/drawing/2014/main" val="2616637780"/>
                    </a:ext>
                  </a:extLst>
                </a:gridCol>
                <a:gridCol w="963251">
                  <a:extLst>
                    <a:ext uri="{9D8B030D-6E8A-4147-A177-3AD203B41FA5}">
                      <a16:colId xmlns:a16="http://schemas.microsoft.com/office/drawing/2014/main" val="357984128"/>
                    </a:ext>
                  </a:extLst>
                </a:gridCol>
                <a:gridCol w="963251">
                  <a:extLst>
                    <a:ext uri="{9D8B030D-6E8A-4147-A177-3AD203B41FA5}">
                      <a16:colId xmlns:a16="http://schemas.microsoft.com/office/drawing/2014/main" val="2825592174"/>
                    </a:ext>
                  </a:extLst>
                </a:gridCol>
              </a:tblGrid>
              <a:tr h="457201">
                <a:tc>
                  <a:txBody>
                    <a:bodyPr/>
                    <a:lstStyle/>
                    <a:p>
                      <a:pPr algn="r" fontAlgn="b"/>
                      <a:r>
                        <a:rPr lang="en-US" sz="1800" b="0" i="0" u="none" strike="noStrike" dirty="0">
                          <a:solidFill>
                            <a:srgbClr val="000000"/>
                          </a:solidFill>
                          <a:effectLst/>
                          <a:latin typeface="Calibri" panose="020F0502020204030204" pitchFamily="34" charset="0"/>
                        </a:rPr>
                        <a:t>Revised target 2019</a:t>
                      </a:r>
                    </a:p>
                  </a:txBody>
                  <a:tcPr marL="9525" marR="9525" marT="9525" marB="0" anchor="b">
                    <a:lnL>
                      <a:noFill/>
                    </a:lnL>
                    <a:lnR>
                      <a:noFill/>
                    </a:lnR>
                    <a:lnT>
                      <a:noFill/>
                    </a:lnT>
                    <a:lnB>
                      <a:noFill/>
                    </a:lnB>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800" b="0" i="0" u="none" strike="noStrike" dirty="0">
                          <a:solidFill>
                            <a:srgbClr val="FF0000"/>
                          </a:solidFill>
                          <a:effectLst/>
                          <a:latin typeface="Calibri" panose="020F0502020204030204" pitchFamily="34" charset="0"/>
                        </a:rPr>
                        <a:t>2.26</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1800" b="0" i="0" u="none" strike="noStrike" dirty="0">
                          <a:solidFill>
                            <a:srgbClr val="FF0000"/>
                          </a:solidFill>
                          <a:effectLst/>
                          <a:latin typeface="Calibri" panose="020F0502020204030204" pitchFamily="34" charset="0"/>
                        </a:rPr>
                        <a:t>8.14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1800" b="0" i="0" u="none" strike="noStrike" dirty="0">
                          <a:solidFill>
                            <a:srgbClr val="FF0000"/>
                          </a:solidFill>
                          <a:effectLst/>
                          <a:latin typeface="Calibri" panose="020F0502020204030204" pitchFamily="34" charset="0"/>
                        </a:rPr>
                        <a:t>8.02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BDBDB"/>
                    </a:solidFill>
                  </a:tcPr>
                </a:tc>
                <a:tc>
                  <a:txBody>
                    <a:bodyPr/>
                    <a:lstStyle/>
                    <a:p>
                      <a:pPr algn="r" fontAlgn="b"/>
                      <a:r>
                        <a:rPr lang="en-US" sz="1800" b="0" i="0" u="none" strike="noStrike" dirty="0">
                          <a:solidFill>
                            <a:srgbClr val="FF0000"/>
                          </a:solidFill>
                          <a:effectLst/>
                          <a:latin typeface="Calibri" panose="020F0502020204030204" pitchFamily="34" charset="0"/>
                        </a:rPr>
                        <a:t>7.95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BDBDB"/>
                    </a:solidFill>
                  </a:tcPr>
                </a:tc>
                <a:tc>
                  <a:txBody>
                    <a:bodyPr/>
                    <a:lstStyle/>
                    <a:p>
                      <a:pPr algn="r" fontAlgn="b"/>
                      <a:r>
                        <a:rPr lang="en-US" sz="1800" b="0" i="0" u="none" strike="noStrike" dirty="0">
                          <a:solidFill>
                            <a:srgbClr val="FF0000"/>
                          </a:solidFill>
                          <a:effectLst/>
                          <a:latin typeface="Calibri" panose="020F0502020204030204" pitchFamily="34" charset="0"/>
                        </a:rPr>
                        <a:t>2.94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8CBAD"/>
                    </a:solidFill>
                  </a:tcPr>
                </a:tc>
                <a:tc>
                  <a:txBody>
                    <a:bodyPr/>
                    <a:lstStyle/>
                    <a:p>
                      <a:pPr algn="r" fontAlgn="b"/>
                      <a:r>
                        <a:rPr lang="en-US" sz="1800" b="0" i="0" u="none" strike="noStrike" dirty="0">
                          <a:solidFill>
                            <a:srgbClr val="FF0000"/>
                          </a:solidFill>
                          <a:effectLst/>
                          <a:latin typeface="Calibri" panose="020F0502020204030204" pitchFamily="34" charset="0"/>
                        </a:rPr>
                        <a:t>7.95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8CBAD"/>
                    </a:solidFill>
                  </a:tcPr>
                </a:tc>
                <a:tc>
                  <a:txBody>
                    <a:bodyPr/>
                    <a:lstStyle/>
                    <a:p>
                      <a:pPr algn="r" fontAlgn="b"/>
                      <a:r>
                        <a:rPr lang="en-US" sz="1800" b="0" i="0" u="none" strike="noStrike" dirty="0">
                          <a:solidFill>
                            <a:srgbClr val="FF0000"/>
                          </a:solidFill>
                          <a:effectLst/>
                          <a:latin typeface="Calibri" panose="020F0502020204030204" pitchFamily="34" charset="0"/>
                        </a:rPr>
                        <a:t>3.85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r" fontAlgn="b"/>
                      <a:r>
                        <a:rPr lang="en-US" sz="1800" b="0" i="0" u="none" strike="noStrike" dirty="0">
                          <a:solidFill>
                            <a:srgbClr val="FF0000"/>
                          </a:solidFill>
                          <a:effectLst/>
                          <a:latin typeface="Calibri" panose="020F0502020204030204" pitchFamily="34" charset="0"/>
                        </a:rPr>
                        <a:t>7.9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329860627"/>
                  </a:ext>
                </a:extLst>
              </a:tr>
              <a:tr h="443346">
                <a:tc>
                  <a:txBody>
                    <a:bodyPr/>
                    <a:lstStyle/>
                    <a:p>
                      <a:pPr algn="r" fontAlgn="b"/>
                      <a:r>
                        <a:rPr lang="en-US" sz="1800" b="0" i="0" u="none" strike="noStrike" dirty="0">
                          <a:solidFill>
                            <a:srgbClr val="FF0000"/>
                          </a:solidFill>
                          <a:effectLst/>
                          <a:latin typeface="Calibri" panose="020F0502020204030204" pitchFamily="34" charset="0"/>
                        </a:rPr>
                        <a:t>Actual 2019</a:t>
                      </a:r>
                    </a:p>
                  </a:txBody>
                  <a:tcPr marL="9525" marR="9525" marT="9525" marB="0" anchor="b">
                    <a:lnL>
                      <a:noFill/>
                    </a:lnL>
                    <a:lnR>
                      <a:noFill/>
                    </a:lnR>
                    <a:lnT>
                      <a:noFill/>
                    </a:lnT>
                    <a:lnB>
                      <a:noFill/>
                    </a:lnB>
                    <a:solidFill>
                      <a:srgbClr val="FFFF00"/>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800" b="0" i="0" u="none" strike="noStrike" dirty="0">
                          <a:solidFill>
                            <a:srgbClr val="FF0000"/>
                          </a:solidFill>
                          <a:effectLst/>
                          <a:latin typeface="Calibri" panose="020F0502020204030204" pitchFamily="34" charset="0"/>
                        </a:rPr>
                        <a:t>2.78</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ctr"/>
                      <a:r>
                        <a:rPr lang="en-US" sz="1800" b="0" i="0" u="none" strike="noStrike">
                          <a:solidFill>
                            <a:srgbClr val="FF0000"/>
                          </a:solidFill>
                          <a:effectLst/>
                          <a:latin typeface="Calibri" panose="020F0502020204030204" pitchFamily="34" charset="0"/>
                        </a:rPr>
                        <a:t>5.37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ctr"/>
                      <a:r>
                        <a:rPr lang="en-US" sz="1800" b="0" i="0" u="none" strike="noStrike">
                          <a:solidFill>
                            <a:srgbClr val="FF0000"/>
                          </a:solidFill>
                          <a:effectLst/>
                          <a:latin typeface="Calibri" panose="020F0502020204030204" pitchFamily="34" charset="0"/>
                        </a:rPr>
                        <a:t>5.62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ctr"/>
                      <a:r>
                        <a:rPr lang="en-US" sz="1800" b="0" i="0" u="none" strike="noStrike">
                          <a:solidFill>
                            <a:srgbClr val="FF0000"/>
                          </a:solidFill>
                          <a:effectLst/>
                          <a:latin typeface="Calibri" panose="020F0502020204030204" pitchFamily="34" charset="0"/>
                        </a:rPr>
                        <a:t>5.87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ctr"/>
                      <a:r>
                        <a:rPr lang="en-US" sz="1800" b="0" i="0" u="none" strike="noStrike">
                          <a:solidFill>
                            <a:srgbClr val="FF0000"/>
                          </a:solidFill>
                          <a:effectLst/>
                          <a:latin typeface="Calibri" panose="020F0502020204030204" pitchFamily="34" charset="0"/>
                        </a:rPr>
                        <a:t>1.93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ctr"/>
                      <a:r>
                        <a:rPr lang="en-US" sz="1800" b="0" i="0" u="none" strike="noStrike">
                          <a:solidFill>
                            <a:srgbClr val="FF0000"/>
                          </a:solidFill>
                          <a:effectLst/>
                          <a:latin typeface="Calibri" panose="020F0502020204030204" pitchFamily="34" charset="0"/>
                        </a:rPr>
                        <a:t>5.87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800" b="0" i="0" u="none" strike="noStrike">
                          <a:solidFill>
                            <a:srgbClr val="FF0000"/>
                          </a:solidFill>
                          <a:effectLst/>
                          <a:latin typeface="Calibri" panose="020F0502020204030204" pitchFamily="34" charset="0"/>
                        </a:rPr>
                        <a:t>3.022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r" fontAlgn="b"/>
                      <a:r>
                        <a:rPr lang="en-US" sz="1800" b="0" i="0" u="none" strike="noStrike" dirty="0">
                          <a:solidFill>
                            <a:srgbClr val="FF0000"/>
                          </a:solidFill>
                          <a:effectLst/>
                          <a:latin typeface="Calibri" panose="020F0502020204030204" pitchFamily="34" charset="0"/>
                        </a:rPr>
                        <a:t>4.708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444877482"/>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4041687707"/>
              </p:ext>
            </p:extLst>
          </p:nvPr>
        </p:nvGraphicFramePr>
        <p:xfrm>
          <a:off x="3269669" y="3280858"/>
          <a:ext cx="7813968" cy="720436"/>
        </p:xfrm>
        <a:graphic>
          <a:graphicData uri="http://schemas.openxmlformats.org/drawingml/2006/table">
            <a:tbl>
              <a:tblPr/>
              <a:tblGrid>
                <a:gridCol w="952417">
                  <a:extLst>
                    <a:ext uri="{9D8B030D-6E8A-4147-A177-3AD203B41FA5}">
                      <a16:colId xmlns:a16="http://schemas.microsoft.com/office/drawing/2014/main" val="2454329249"/>
                    </a:ext>
                  </a:extLst>
                </a:gridCol>
                <a:gridCol w="1070350">
                  <a:extLst>
                    <a:ext uri="{9D8B030D-6E8A-4147-A177-3AD203B41FA5}">
                      <a16:colId xmlns:a16="http://schemas.microsoft.com/office/drawing/2014/main" val="3487251549"/>
                    </a:ext>
                  </a:extLst>
                </a:gridCol>
                <a:gridCol w="890093">
                  <a:extLst>
                    <a:ext uri="{9D8B030D-6E8A-4147-A177-3AD203B41FA5}">
                      <a16:colId xmlns:a16="http://schemas.microsoft.com/office/drawing/2014/main" val="4195980003"/>
                    </a:ext>
                  </a:extLst>
                </a:gridCol>
                <a:gridCol w="1007978">
                  <a:extLst>
                    <a:ext uri="{9D8B030D-6E8A-4147-A177-3AD203B41FA5}">
                      <a16:colId xmlns:a16="http://schemas.microsoft.com/office/drawing/2014/main" val="1821899465"/>
                    </a:ext>
                  </a:extLst>
                </a:gridCol>
                <a:gridCol w="845127">
                  <a:extLst>
                    <a:ext uri="{9D8B030D-6E8A-4147-A177-3AD203B41FA5}">
                      <a16:colId xmlns:a16="http://schemas.microsoft.com/office/drawing/2014/main" val="992124456"/>
                    </a:ext>
                  </a:extLst>
                </a:gridCol>
                <a:gridCol w="1108366">
                  <a:extLst>
                    <a:ext uri="{9D8B030D-6E8A-4147-A177-3AD203B41FA5}">
                      <a16:colId xmlns:a16="http://schemas.microsoft.com/office/drawing/2014/main" val="441575171"/>
                    </a:ext>
                  </a:extLst>
                </a:gridCol>
                <a:gridCol w="959415">
                  <a:extLst>
                    <a:ext uri="{9D8B030D-6E8A-4147-A177-3AD203B41FA5}">
                      <a16:colId xmlns:a16="http://schemas.microsoft.com/office/drawing/2014/main" val="3589385917"/>
                    </a:ext>
                  </a:extLst>
                </a:gridCol>
                <a:gridCol w="980222">
                  <a:extLst>
                    <a:ext uri="{9D8B030D-6E8A-4147-A177-3AD203B41FA5}">
                      <a16:colId xmlns:a16="http://schemas.microsoft.com/office/drawing/2014/main" val="2734755241"/>
                    </a:ext>
                  </a:extLst>
                </a:gridCol>
              </a:tblGrid>
              <a:tr h="351841">
                <a:tc gridSpan="2">
                  <a:txBody>
                    <a:bodyPr/>
                    <a:lstStyle/>
                    <a:p>
                      <a:pPr algn="ctr" fontAlgn="ctr"/>
                      <a:r>
                        <a:rPr lang="en-US" sz="1600" b="1" i="0" u="none" strike="noStrike" dirty="0">
                          <a:solidFill>
                            <a:srgbClr val="000000"/>
                          </a:solidFill>
                          <a:effectLst/>
                          <a:latin typeface="Calibri" panose="020F0502020204030204" pitchFamily="34" charset="0"/>
                        </a:rPr>
                        <a:t>South Sudan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F2CB"/>
                    </a:solidFill>
                  </a:tcPr>
                </a:tc>
                <a:tc hMerge="1">
                  <a:txBody>
                    <a:bodyPr/>
                    <a:lstStyle/>
                    <a:p>
                      <a:endParaRPr lang="en-US"/>
                    </a:p>
                  </a:txBody>
                  <a:tcPr/>
                </a:tc>
                <a:tc gridSpan="2">
                  <a:txBody>
                    <a:bodyPr/>
                    <a:lstStyle/>
                    <a:p>
                      <a:pPr algn="ctr" fontAlgn="ctr"/>
                      <a:r>
                        <a:rPr lang="en-US" sz="1600" b="1" i="0" u="none" strike="noStrike" dirty="0">
                          <a:solidFill>
                            <a:srgbClr val="000000"/>
                          </a:solidFill>
                          <a:effectLst/>
                          <a:latin typeface="Calibri" panose="020F0502020204030204" pitchFamily="34" charset="0"/>
                        </a:rPr>
                        <a:t>DRC and others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DADA"/>
                    </a:solidFill>
                  </a:tcPr>
                </a:tc>
                <a:tc hMerge="1">
                  <a:txBody>
                    <a:bodyPr/>
                    <a:lstStyle/>
                    <a:p>
                      <a:endParaRPr lang="en-US"/>
                    </a:p>
                  </a:txBody>
                  <a:tcPr/>
                </a:tc>
                <a:tc gridSpan="2">
                  <a:txBody>
                    <a:bodyPr/>
                    <a:lstStyle/>
                    <a:p>
                      <a:pPr algn="ctr" fontAlgn="ctr"/>
                      <a:r>
                        <a:rPr lang="en-US" sz="1600" b="1" i="0" u="none" strike="noStrike">
                          <a:solidFill>
                            <a:srgbClr val="000000"/>
                          </a:solidFill>
                          <a:effectLst/>
                          <a:latin typeface="Calibri" panose="020F0502020204030204" pitchFamily="34" charset="0"/>
                        </a:rPr>
                        <a:t>Burundi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7CAAC"/>
                    </a:solidFill>
                  </a:tcPr>
                </a:tc>
                <a:tc hMerge="1">
                  <a:txBody>
                    <a:bodyPr/>
                    <a:lstStyle/>
                    <a:p>
                      <a:endParaRPr lang="en-US"/>
                    </a:p>
                  </a:txBody>
                  <a:tcPr/>
                </a:tc>
                <a:tc gridSpan="2">
                  <a:txBody>
                    <a:bodyPr/>
                    <a:lstStyle/>
                    <a:p>
                      <a:pPr algn="ctr" fontAlgn="ctr"/>
                      <a:r>
                        <a:rPr lang="en-US" sz="1600" b="1" i="0" u="none" strike="noStrike">
                          <a:solidFill>
                            <a:srgbClr val="000000"/>
                          </a:solidFill>
                          <a:effectLst/>
                          <a:latin typeface="Calibri" panose="020F0502020204030204" pitchFamily="34" charset="0"/>
                        </a:rPr>
                        <a:t>Total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E0B3"/>
                    </a:solidFill>
                  </a:tcPr>
                </a:tc>
                <a:tc hMerge="1">
                  <a:txBody>
                    <a:bodyPr/>
                    <a:lstStyle/>
                    <a:p>
                      <a:endParaRPr lang="en-US"/>
                    </a:p>
                  </a:txBody>
                  <a:tcPr/>
                </a:tc>
                <a:extLst>
                  <a:ext uri="{0D108BD9-81ED-4DB2-BD59-A6C34878D82A}">
                    <a16:rowId xmlns:a16="http://schemas.microsoft.com/office/drawing/2014/main" val="2058665861"/>
                  </a:ext>
                </a:extLst>
              </a:tr>
              <a:tr h="368595">
                <a:tc>
                  <a:txBody>
                    <a:bodyPr/>
                    <a:lstStyle/>
                    <a:p>
                      <a:pPr algn="ctr" fontAlgn="ctr"/>
                      <a:r>
                        <a:rPr lang="en-US" sz="1600" b="1" i="0" u="none" strike="noStrike" dirty="0">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F2CB"/>
                    </a:solidFill>
                  </a:tcPr>
                </a:tc>
                <a:tc>
                  <a:txBody>
                    <a:bodyPr/>
                    <a:lstStyle/>
                    <a:p>
                      <a:pPr algn="ctr" fontAlgn="ctr"/>
                      <a:r>
                        <a:rPr lang="en-US" sz="16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F2CB"/>
                    </a:solidFill>
                  </a:tcPr>
                </a:tc>
                <a:tc>
                  <a:txBody>
                    <a:bodyPr/>
                    <a:lstStyle/>
                    <a:p>
                      <a:pPr algn="ctr" fontAlgn="ctr"/>
                      <a:r>
                        <a:rPr lang="en-US" sz="16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DADA"/>
                    </a:solidFill>
                  </a:tcPr>
                </a:tc>
                <a:tc>
                  <a:txBody>
                    <a:bodyPr/>
                    <a:lstStyle/>
                    <a:p>
                      <a:pPr algn="ctr" fontAlgn="ctr"/>
                      <a:r>
                        <a:rPr lang="en-US" sz="16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DADA"/>
                    </a:solidFill>
                  </a:tcPr>
                </a:tc>
                <a:tc>
                  <a:txBody>
                    <a:bodyPr/>
                    <a:lstStyle/>
                    <a:p>
                      <a:pPr algn="ctr" fontAlgn="ctr"/>
                      <a:r>
                        <a:rPr lang="en-US" sz="16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fontAlgn="ctr"/>
                      <a:r>
                        <a:rPr lang="en-US" sz="16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fontAlgn="ctr"/>
                      <a:r>
                        <a:rPr lang="en-US" sz="16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fontAlgn="ctr"/>
                      <a:r>
                        <a:rPr lang="en-US" sz="1600" b="1" i="0" u="none" strike="noStrike" dirty="0">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256159256"/>
                  </a:ext>
                </a:extLst>
              </a:tr>
            </a:tbl>
          </a:graphicData>
        </a:graphic>
      </p:graphicFrame>
      <p:pic>
        <p:nvPicPr>
          <p:cNvPr id="2" name="Picture 1"/>
          <p:cNvPicPr>
            <a:picLocks noChangeAspect="1"/>
          </p:cNvPicPr>
          <p:nvPr/>
        </p:nvPicPr>
        <p:blipFill rotWithShape="1">
          <a:blip r:embed="rId2"/>
          <a:srcRect l="6236" t="41383" r="21037" b="37784"/>
          <a:stretch/>
        </p:blipFill>
        <p:spPr>
          <a:xfrm>
            <a:off x="824345" y="3075706"/>
            <a:ext cx="10822476" cy="1743005"/>
          </a:xfrm>
          <a:prstGeom prst="rect">
            <a:avLst/>
          </a:prstGeom>
        </p:spPr>
      </p:pic>
      <p:sp>
        <p:nvSpPr>
          <p:cNvPr id="8" name="TextBox 7"/>
          <p:cNvSpPr txBox="1"/>
          <p:nvPr/>
        </p:nvSpPr>
        <p:spPr>
          <a:xfrm>
            <a:off x="4966854" y="5047965"/>
            <a:ext cx="2258291" cy="369332"/>
          </a:xfrm>
          <a:prstGeom prst="rect">
            <a:avLst/>
          </a:prstGeom>
          <a:noFill/>
        </p:spPr>
        <p:txBody>
          <a:bodyPr wrap="square" rtlCol="0">
            <a:spAutoFit/>
          </a:bodyPr>
          <a:lstStyle/>
          <a:p>
            <a:r>
              <a:rPr lang="en-US" dirty="0"/>
              <a:t>Actual	      Target</a:t>
            </a:r>
          </a:p>
        </p:txBody>
      </p:sp>
      <p:sp>
        <p:nvSpPr>
          <p:cNvPr id="6" name="TextBox 5"/>
          <p:cNvSpPr txBox="1"/>
          <p:nvPr/>
        </p:nvSpPr>
        <p:spPr>
          <a:xfrm>
            <a:off x="1202919" y="2338239"/>
            <a:ext cx="10443902" cy="646331"/>
          </a:xfrm>
          <a:prstGeom prst="rect">
            <a:avLst/>
          </a:prstGeom>
          <a:noFill/>
        </p:spPr>
        <p:txBody>
          <a:bodyPr wrap="square" rtlCol="0">
            <a:spAutoFit/>
          </a:bodyPr>
          <a:lstStyle/>
          <a:p>
            <a:r>
              <a:rPr lang="en-US" dirty="0"/>
              <a:t>Monetary value (USD) of per capita food consumption, including bought, own-produced, received for free (as a gifts or part of a conditional project) and food stored over the past month</a:t>
            </a:r>
          </a:p>
        </p:txBody>
      </p:sp>
    </p:spTree>
    <p:extLst>
      <p:ext uri="{BB962C8B-B14F-4D97-AF65-F5344CB8AC3E}">
        <p14:creationId xmlns:p14="http://schemas.microsoft.com/office/powerpoint/2010/main" val="802734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sz="3600" dirty="0"/>
              <a:t>O1. Emergency livelihood support to complement basic household needs provided.</a:t>
            </a:r>
          </a:p>
        </p:txBody>
      </p:sp>
      <p:sp>
        <p:nvSpPr>
          <p:cNvPr id="3" name="Content Placeholder 2"/>
          <p:cNvSpPr>
            <a:spLocks noGrp="1"/>
          </p:cNvSpPr>
          <p:nvPr>
            <p:ph idx="1"/>
          </p:nvPr>
        </p:nvSpPr>
        <p:spPr/>
        <p:txBody>
          <a:bodyPr/>
          <a:lstStyle/>
          <a:p>
            <a:r>
              <a:rPr lang="en-US" dirty="0"/>
              <a:t>Percent of targeted refugee and host community HH have increased their productive assets owned</a:t>
            </a:r>
          </a:p>
          <a:p>
            <a:pPr marL="0" indent="0">
              <a:buNone/>
            </a:pPr>
            <a:r>
              <a:rPr lang="en-US" sz="1800" dirty="0"/>
              <a:t>The baseline and </a:t>
            </a:r>
            <a:r>
              <a:rPr lang="en-US" sz="1800" dirty="0" err="1"/>
              <a:t>endline</a:t>
            </a:r>
            <a:r>
              <a:rPr lang="en-US" sz="1800" dirty="0"/>
              <a:t> values in the rows represent the actual calculated values of the productive assets index; the percent change represents  the %  of HHs have increased their productive assets.</a:t>
            </a:r>
          </a:p>
          <a:p>
            <a:pPr marL="0" indent="0">
              <a:buNone/>
            </a:pPr>
            <a:r>
              <a:rPr lang="en-US" dirty="0"/>
              <a:t> </a:t>
            </a:r>
          </a:p>
        </p:txBody>
      </p:sp>
      <p:graphicFrame>
        <p:nvGraphicFramePr>
          <p:cNvPr id="2" name="Tabla 1">
            <a:extLst>
              <a:ext uri="{FF2B5EF4-FFF2-40B4-BE49-F238E27FC236}">
                <a16:creationId xmlns:a16="http://schemas.microsoft.com/office/drawing/2014/main" id="{F95749A8-25D0-488E-9DE9-2261738D0017}"/>
              </a:ext>
            </a:extLst>
          </p:cNvPr>
          <p:cNvGraphicFramePr>
            <a:graphicFrameLocks noGrp="1"/>
          </p:cNvGraphicFramePr>
          <p:nvPr>
            <p:extLst>
              <p:ext uri="{D42A27DB-BD31-4B8C-83A1-F6EECF244321}">
                <p14:modId xmlns:p14="http://schemas.microsoft.com/office/powerpoint/2010/main" val="3087786901"/>
              </p:ext>
            </p:extLst>
          </p:nvPr>
        </p:nvGraphicFramePr>
        <p:xfrm>
          <a:off x="1202919" y="4052581"/>
          <a:ext cx="9338084" cy="1621154"/>
        </p:xfrm>
        <a:graphic>
          <a:graphicData uri="http://schemas.openxmlformats.org/drawingml/2006/table">
            <a:tbl>
              <a:tblPr/>
              <a:tblGrid>
                <a:gridCol w="675297">
                  <a:extLst>
                    <a:ext uri="{9D8B030D-6E8A-4147-A177-3AD203B41FA5}">
                      <a16:colId xmlns:a16="http://schemas.microsoft.com/office/drawing/2014/main" val="1784182881"/>
                    </a:ext>
                  </a:extLst>
                </a:gridCol>
                <a:gridCol w="675297">
                  <a:extLst>
                    <a:ext uri="{9D8B030D-6E8A-4147-A177-3AD203B41FA5}">
                      <a16:colId xmlns:a16="http://schemas.microsoft.com/office/drawing/2014/main" val="3112193185"/>
                    </a:ext>
                  </a:extLst>
                </a:gridCol>
                <a:gridCol w="886347">
                  <a:extLst>
                    <a:ext uri="{9D8B030D-6E8A-4147-A177-3AD203B41FA5}">
                      <a16:colId xmlns:a16="http://schemas.microsoft.com/office/drawing/2014/main" val="1875151652"/>
                    </a:ext>
                  </a:extLst>
                </a:gridCol>
                <a:gridCol w="464246">
                  <a:extLst>
                    <a:ext uri="{9D8B030D-6E8A-4147-A177-3AD203B41FA5}">
                      <a16:colId xmlns:a16="http://schemas.microsoft.com/office/drawing/2014/main" val="1112347551"/>
                    </a:ext>
                  </a:extLst>
                </a:gridCol>
                <a:gridCol w="717502">
                  <a:extLst>
                    <a:ext uri="{9D8B030D-6E8A-4147-A177-3AD203B41FA5}">
                      <a16:colId xmlns:a16="http://schemas.microsoft.com/office/drawing/2014/main" val="3024436948"/>
                    </a:ext>
                  </a:extLst>
                </a:gridCol>
                <a:gridCol w="675297">
                  <a:extLst>
                    <a:ext uri="{9D8B030D-6E8A-4147-A177-3AD203B41FA5}">
                      <a16:colId xmlns:a16="http://schemas.microsoft.com/office/drawing/2014/main" val="592280710"/>
                    </a:ext>
                  </a:extLst>
                </a:gridCol>
                <a:gridCol w="717502">
                  <a:extLst>
                    <a:ext uri="{9D8B030D-6E8A-4147-A177-3AD203B41FA5}">
                      <a16:colId xmlns:a16="http://schemas.microsoft.com/office/drawing/2014/main" val="1530157211"/>
                    </a:ext>
                  </a:extLst>
                </a:gridCol>
                <a:gridCol w="675297">
                  <a:extLst>
                    <a:ext uri="{9D8B030D-6E8A-4147-A177-3AD203B41FA5}">
                      <a16:colId xmlns:a16="http://schemas.microsoft.com/office/drawing/2014/main" val="1626630913"/>
                    </a:ext>
                  </a:extLst>
                </a:gridCol>
                <a:gridCol w="717502">
                  <a:extLst>
                    <a:ext uri="{9D8B030D-6E8A-4147-A177-3AD203B41FA5}">
                      <a16:colId xmlns:a16="http://schemas.microsoft.com/office/drawing/2014/main" val="129877674"/>
                    </a:ext>
                  </a:extLst>
                </a:gridCol>
                <a:gridCol w="675297">
                  <a:extLst>
                    <a:ext uri="{9D8B030D-6E8A-4147-A177-3AD203B41FA5}">
                      <a16:colId xmlns:a16="http://schemas.microsoft.com/office/drawing/2014/main" val="3473105375"/>
                    </a:ext>
                  </a:extLst>
                </a:gridCol>
                <a:gridCol w="717502">
                  <a:extLst>
                    <a:ext uri="{9D8B030D-6E8A-4147-A177-3AD203B41FA5}">
                      <a16:colId xmlns:a16="http://schemas.microsoft.com/office/drawing/2014/main" val="2905001089"/>
                    </a:ext>
                  </a:extLst>
                </a:gridCol>
                <a:gridCol w="801195">
                  <a:extLst>
                    <a:ext uri="{9D8B030D-6E8A-4147-A177-3AD203B41FA5}">
                      <a16:colId xmlns:a16="http://schemas.microsoft.com/office/drawing/2014/main" val="2108207486"/>
                    </a:ext>
                  </a:extLst>
                </a:gridCol>
                <a:gridCol w="939803">
                  <a:extLst>
                    <a:ext uri="{9D8B030D-6E8A-4147-A177-3AD203B41FA5}">
                      <a16:colId xmlns:a16="http://schemas.microsoft.com/office/drawing/2014/main" val="220690705"/>
                    </a:ext>
                  </a:extLst>
                </a:gridCol>
              </a:tblGrid>
              <a:tr h="233016">
                <a:tc gridSpan="13">
                  <a:txBody>
                    <a:bodyPr/>
                    <a:lstStyle/>
                    <a:p>
                      <a:pPr algn="l" fontAlgn="t"/>
                      <a:r>
                        <a:rPr lang="en-GB" sz="1400" b="0" i="0" u="none" strike="noStrike" dirty="0">
                          <a:solidFill>
                            <a:srgbClr val="FF0000"/>
                          </a:solidFill>
                          <a:effectLst/>
                          <a:latin typeface="Calibri" panose="020F0502020204030204" pitchFamily="34" charset="0"/>
                        </a:rPr>
                        <a:t>% HHs have increased their productive assets</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437037330"/>
                  </a:ext>
                </a:extLst>
              </a:tr>
              <a:tr h="233016">
                <a:tc gridSpan="3">
                  <a:txBody>
                    <a:bodyPr/>
                    <a:lstStyle/>
                    <a:p>
                      <a:pPr algn="r" fontAlgn="b"/>
                      <a:r>
                        <a:rPr lang="en-GB" sz="1400" b="0" i="0" u="none" strike="noStrike" dirty="0">
                          <a:solidFill>
                            <a:srgbClr val="000000"/>
                          </a:solidFill>
                          <a:effectLst/>
                          <a:latin typeface="Calibri" panose="020F0502020204030204" pitchFamily="34" charset="0"/>
                        </a:rPr>
                        <a:t>Baseline 2019</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chemeClr val="tx1"/>
                    </a:solidFill>
                  </a:tcPr>
                </a:tc>
                <a:tc hMerge="1">
                  <a:txBody>
                    <a:bodyPr/>
                    <a:lstStyle/>
                    <a:p>
                      <a:endParaRPr lang="en-GB"/>
                    </a:p>
                  </a:txBody>
                  <a:tcPr/>
                </a:tc>
                <a:tc hMerge="1">
                  <a:txBody>
                    <a:bodyPr/>
                    <a:lstStyle/>
                    <a:p>
                      <a:endParaRPr lang="en-GB"/>
                    </a:p>
                  </a:txBody>
                  <a:tcPr/>
                </a:tc>
                <a:tc>
                  <a:txBody>
                    <a:bodyPr/>
                    <a:lstStyle/>
                    <a:p>
                      <a:pPr algn="l" fontAlgn="b"/>
                      <a:endParaRPr lang="en-GB" sz="1400" b="0" i="0" u="none" strike="noStrike">
                        <a:solidFill>
                          <a:srgbClr val="000000"/>
                        </a:solidFill>
                        <a:effectLst/>
                        <a:latin typeface="Calibri" panose="020F050202020403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tx1"/>
                    </a:solidFill>
                  </a:tcPr>
                </a:tc>
                <a:tc>
                  <a:txBody>
                    <a:bodyPr/>
                    <a:lstStyle/>
                    <a:p>
                      <a:pPr algn="r" fontAlgn="b"/>
                      <a:r>
                        <a:rPr lang="en-GB" sz="1400" b="0" i="0" u="none" strike="noStrike">
                          <a:solidFill>
                            <a:srgbClr val="000000"/>
                          </a:solidFill>
                          <a:effectLst/>
                          <a:latin typeface="Calibri" panose="020F0502020204030204" pitchFamily="34" charset="0"/>
                        </a:rPr>
                        <a:t>0,35</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GB" sz="1400" b="0" i="0" u="none" strike="noStrike">
                          <a:solidFill>
                            <a:srgbClr val="000000"/>
                          </a:solidFill>
                          <a:effectLst/>
                          <a:latin typeface="Calibri" panose="020F0502020204030204" pitchFamily="34" charset="0"/>
                        </a:rPr>
                        <a:t>0,39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GB" sz="1400" b="0" i="0" u="none" strike="noStrike">
                          <a:solidFill>
                            <a:srgbClr val="000000"/>
                          </a:solidFill>
                          <a:effectLst/>
                          <a:latin typeface="Calibri" panose="020F0502020204030204" pitchFamily="34" charset="0"/>
                        </a:rPr>
                        <a:t>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r" fontAlgn="b"/>
                      <a:r>
                        <a:rPr lang="en-GB" sz="1400" b="0" i="0" u="none" strike="noStrike">
                          <a:solidFill>
                            <a:srgbClr val="000000"/>
                          </a:solidFill>
                          <a:effectLst/>
                          <a:latin typeface="Calibri" panose="020F0502020204030204" pitchFamily="34" charset="0"/>
                        </a:rPr>
                        <a:t>0,42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r" fontAlgn="b"/>
                      <a:r>
                        <a:rPr lang="en-GB" sz="1400" b="0" i="0" u="none" strike="noStrike">
                          <a:solidFill>
                            <a:srgbClr val="000000"/>
                          </a:solidFill>
                          <a:effectLst/>
                          <a:latin typeface="Calibri" panose="020F0502020204030204" pitchFamily="34" charset="0"/>
                        </a:rPr>
                        <a:t>0,13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r" fontAlgn="b"/>
                      <a:r>
                        <a:rPr lang="en-GB" sz="1400" b="0" i="0" u="none" strike="noStrike">
                          <a:solidFill>
                            <a:srgbClr val="000000"/>
                          </a:solidFill>
                          <a:effectLst/>
                          <a:latin typeface="Calibri" panose="020F0502020204030204" pitchFamily="34" charset="0"/>
                        </a:rPr>
                        <a:t>0,42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r" fontAlgn="b"/>
                      <a:r>
                        <a:rPr lang="en-GB" sz="1400" b="0" i="0" u="none" strike="noStrike">
                          <a:solidFill>
                            <a:srgbClr val="000000"/>
                          </a:solidFill>
                          <a:effectLst/>
                          <a:latin typeface="Calibri" panose="020F0502020204030204" pitchFamily="34" charset="0"/>
                        </a:rPr>
                        <a:t>0,25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r" fontAlgn="b"/>
                      <a:r>
                        <a:rPr lang="en-GB" sz="1400" b="0" i="0" u="none" strike="noStrike">
                          <a:solidFill>
                            <a:srgbClr val="000000"/>
                          </a:solidFill>
                          <a:effectLst/>
                          <a:latin typeface="Calibri" panose="020F0502020204030204" pitchFamily="34" charset="0"/>
                        </a:rPr>
                        <a:t>0,41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r" fontAlgn="b"/>
                      <a:r>
                        <a:rPr lang="en-GB" sz="1400" b="0" i="0" u="none" strike="noStrike">
                          <a:solidFill>
                            <a:srgbClr val="000000"/>
                          </a:solidFill>
                          <a:effectLst/>
                          <a:latin typeface="Calibri" panose="020F0502020204030204" pitchFamily="34" charset="0"/>
                        </a:rPr>
                        <a:t>0,33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2190912589"/>
                  </a:ext>
                </a:extLst>
              </a:tr>
              <a:tr h="233016">
                <a:tc gridSpan="3">
                  <a:txBody>
                    <a:bodyPr/>
                    <a:lstStyle/>
                    <a:p>
                      <a:pPr algn="r" fontAlgn="b"/>
                      <a:r>
                        <a:rPr lang="en-GB" sz="1400" b="0" i="0" u="none" strike="noStrike" dirty="0">
                          <a:solidFill>
                            <a:srgbClr val="000000"/>
                          </a:solidFill>
                          <a:effectLst/>
                          <a:latin typeface="Calibri" panose="020F0502020204030204" pitchFamily="34" charset="0"/>
                        </a:rPr>
                        <a:t>Target 2019</a:t>
                      </a:r>
                    </a:p>
                  </a:txBody>
                  <a:tcPr marL="9525" marR="9525" marT="9525" marB="0" anchor="b">
                    <a:lnL>
                      <a:noFill/>
                    </a:lnL>
                    <a:lnR>
                      <a:noFill/>
                    </a:lnR>
                    <a:lnT>
                      <a:noFill/>
                    </a:lnT>
                    <a:lnB>
                      <a:noFill/>
                    </a:lnB>
                    <a:solidFill>
                      <a:schemeClr val="tx1"/>
                    </a:solidFill>
                  </a:tcPr>
                </a:tc>
                <a:tc hMerge="1">
                  <a:txBody>
                    <a:bodyPr/>
                    <a:lstStyle/>
                    <a:p>
                      <a:endParaRPr lang="en-GB"/>
                    </a:p>
                  </a:txBody>
                  <a:tcPr/>
                </a:tc>
                <a:tc hMerge="1">
                  <a:txBody>
                    <a:bodyPr/>
                    <a:lstStyle/>
                    <a:p>
                      <a:endParaRPr lang="en-GB"/>
                    </a:p>
                  </a:txBody>
                  <a:tcPr/>
                </a:tc>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chemeClr val="tx1"/>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1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r" fontAlgn="b"/>
                      <a:r>
                        <a:rPr lang="en-GB" sz="1400" b="0" i="0" u="none" strike="noStrike">
                          <a:solidFill>
                            <a:srgbClr val="000000"/>
                          </a:solidFill>
                          <a:effectLst/>
                          <a:latin typeface="Calibri" panose="020F0502020204030204" pitchFamily="34" charset="0"/>
                        </a:rPr>
                        <a:t>10%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1380385329"/>
                  </a:ext>
                </a:extLst>
              </a:tr>
              <a:tr h="233016">
                <a:tc gridSpan="3">
                  <a:txBody>
                    <a:bodyPr/>
                    <a:lstStyle/>
                    <a:p>
                      <a:pPr algn="r" fontAlgn="b"/>
                      <a:r>
                        <a:rPr lang="en-GB" sz="1400" b="0" i="0" u="none" strike="noStrike">
                          <a:solidFill>
                            <a:srgbClr val="FF0000"/>
                          </a:solidFill>
                          <a:effectLst/>
                          <a:latin typeface="Calibri" panose="020F0502020204030204" pitchFamily="34" charset="0"/>
                        </a:rPr>
                        <a:t>Endline 2019</a:t>
                      </a:r>
                    </a:p>
                  </a:txBody>
                  <a:tcPr marL="9525" marR="9525" marT="9525" marB="0" anchor="b">
                    <a:lnL>
                      <a:noFill/>
                    </a:lnL>
                    <a:lnR>
                      <a:noFill/>
                    </a:lnR>
                    <a:lnT>
                      <a:noFill/>
                    </a:lnT>
                    <a:lnB>
                      <a:noFill/>
                    </a:lnB>
                    <a:solidFill>
                      <a:srgbClr val="FFFF00"/>
                    </a:solidFill>
                  </a:tcPr>
                </a:tc>
                <a:tc hMerge="1">
                  <a:txBody>
                    <a:bodyPr/>
                    <a:lstStyle/>
                    <a:p>
                      <a:endParaRPr lang="en-GB"/>
                    </a:p>
                  </a:txBody>
                  <a:tcPr/>
                </a:tc>
                <a:tc hMerge="1">
                  <a:txBody>
                    <a:bodyPr/>
                    <a:lstStyle/>
                    <a:p>
                      <a:endParaRPr lang="en-GB"/>
                    </a:p>
                  </a:txBody>
                  <a:tcPr/>
                </a:tc>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chemeClr val="tx1"/>
                    </a:solidFill>
                  </a:tcPr>
                </a:tc>
                <a:tc>
                  <a:txBody>
                    <a:bodyPr/>
                    <a:lstStyle/>
                    <a:p>
                      <a:pPr algn="r" fontAlgn="b"/>
                      <a:r>
                        <a:rPr lang="en-GB" sz="1400" b="0" i="0" u="none" strike="noStrike">
                          <a:solidFill>
                            <a:srgbClr val="000000"/>
                          </a:solidFill>
                          <a:effectLst/>
                          <a:latin typeface="Calibri" panose="020F0502020204030204" pitchFamily="34" charset="0"/>
                        </a:rPr>
                        <a:t>0,48</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r" fontAlgn="b"/>
                      <a:r>
                        <a:rPr lang="en-GB" sz="1400" b="0" i="0" u="none" strike="noStrike">
                          <a:solidFill>
                            <a:srgbClr val="000000"/>
                          </a:solidFill>
                          <a:effectLst/>
                          <a:latin typeface="Calibri" panose="020F0502020204030204" pitchFamily="34" charset="0"/>
                        </a:rPr>
                        <a:t>0,54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r" fontAlgn="b"/>
                      <a:r>
                        <a:rPr lang="en-GB" sz="1400" b="0" i="0" u="none" strike="noStrike">
                          <a:solidFill>
                            <a:srgbClr val="000000"/>
                          </a:solidFill>
                          <a:effectLst/>
                          <a:latin typeface="Calibri" panose="020F0502020204030204" pitchFamily="34" charset="0"/>
                        </a:rPr>
                        <a:t>0,25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DBDB"/>
                    </a:solidFill>
                  </a:tcPr>
                </a:tc>
                <a:tc>
                  <a:txBody>
                    <a:bodyPr/>
                    <a:lstStyle/>
                    <a:p>
                      <a:pPr algn="r" fontAlgn="b"/>
                      <a:r>
                        <a:rPr lang="en-GB" sz="1400" b="0" i="0" u="none" strike="noStrike">
                          <a:solidFill>
                            <a:srgbClr val="000000"/>
                          </a:solidFill>
                          <a:effectLst/>
                          <a:latin typeface="Calibri" panose="020F0502020204030204" pitchFamily="34" charset="0"/>
                        </a:rPr>
                        <a:t>0,34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DBDB"/>
                    </a:solidFill>
                  </a:tcPr>
                </a:tc>
                <a:tc>
                  <a:txBody>
                    <a:bodyPr/>
                    <a:lstStyle/>
                    <a:p>
                      <a:pPr algn="r" fontAlgn="b"/>
                      <a:r>
                        <a:rPr lang="en-GB" sz="1400" b="0" i="0" u="none" strike="noStrike">
                          <a:solidFill>
                            <a:srgbClr val="000000"/>
                          </a:solidFill>
                          <a:effectLst/>
                          <a:latin typeface="Calibri" panose="020F0502020204030204" pitchFamily="34" charset="0"/>
                        </a:rPr>
                        <a:t>0,22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CBAD"/>
                    </a:solidFill>
                  </a:tcPr>
                </a:tc>
                <a:tc>
                  <a:txBody>
                    <a:bodyPr/>
                    <a:lstStyle/>
                    <a:p>
                      <a:pPr algn="r" fontAlgn="b"/>
                      <a:r>
                        <a:rPr lang="en-GB" sz="1400" b="0" i="0" u="none" strike="noStrike">
                          <a:solidFill>
                            <a:srgbClr val="000000"/>
                          </a:solidFill>
                          <a:effectLst/>
                          <a:latin typeface="Calibri" panose="020F0502020204030204" pitchFamily="34" charset="0"/>
                        </a:rPr>
                        <a:t>0,34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CBAD"/>
                    </a:solidFill>
                  </a:tcPr>
                </a:tc>
                <a:tc>
                  <a:txBody>
                    <a:bodyPr/>
                    <a:lstStyle/>
                    <a:p>
                      <a:pPr algn="r" fontAlgn="b"/>
                      <a:r>
                        <a:rPr lang="en-GB" sz="1400" b="0" i="0" u="none" strike="noStrike">
                          <a:solidFill>
                            <a:srgbClr val="000000"/>
                          </a:solidFill>
                          <a:effectLst/>
                          <a:latin typeface="Calibri" panose="020F0502020204030204" pitchFamily="34" charset="0"/>
                        </a:rPr>
                        <a:t>0,34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a:txBody>
                    <a:bodyPr/>
                    <a:lstStyle/>
                    <a:p>
                      <a:pPr algn="r" fontAlgn="b"/>
                      <a:r>
                        <a:rPr lang="en-GB" sz="1400" b="0" i="0" u="none" strike="noStrike">
                          <a:solidFill>
                            <a:srgbClr val="000000"/>
                          </a:solidFill>
                          <a:effectLst/>
                          <a:latin typeface="Calibri" panose="020F0502020204030204" pitchFamily="34" charset="0"/>
                        </a:rPr>
                        <a:t>0,5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a:txBody>
                    <a:bodyPr/>
                    <a:lstStyle/>
                    <a:p>
                      <a:pPr algn="r" fontAlgn="b"/>
                      <a:r>
                        <a:rPr lang="en-GB" sz="1400" b="0" i="0" u="none" strike="noStrike">
                          <a:solidFill>
                            <a:srgbClr val="000000"/>
                          </a:solidFill>
                          <a:effectLst/>
                          <a:latin typeface="Calibri" panose="020F0502020204030204" pitchFamily="34" charset="0"/>
                        </a:rPr>
                        <a:t>0,42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1388887465"/>
                  </a:ext>
                </a:extLst>
              </a:tr>
              <a:tr h="233016">
                <a:tc>
                  <a:txBody>
                    <a:bodyPr/>
                    <a:lstStyle/>
                    <a:p>
                      <a:pPr algn="r" fontAlgn="b"/>
                      <a:r>
                        <a:rPr lang="en-GB" sz="1400" b="0" i="0" u="none" strike="noStrike">
                          <a:solidFill>
                            <a:srgbClr val="FF0000"/>
                          </a:solidFill>
                          <a:effectLst/>
                          <a:latin typeface="Calibri" panose="020F0502020204030204" pitchFamily="34" charset="0"/>
                        </a:rPr>
                        <a:t> </a:t>
                      </a:r>
                    </a:p>
                  </a:txBody>
                  <a:tcPr marL="9525" marR="9525" marT="9525" marB="0" anchor="b">
                    <a:lnL>
                      <a:noFill/>
                    </a:lnL>
                    <a:lnR>
                      <a:noFill/>
                    </a:lnR>
                    <a:lnT>
                      <a:noFill/>
                    </a:lnT>
                    <a:lnB>
                      <a:noFill/>
                    </a:lnB>
                    <a:solidFill>
                      <a:srgbClr val="FFFF00"/>
                    </a:solidFill>
                  </a:tcPr>
                </a:tc>
                <a:tc>
                  <a:txBody>
                    <a:bodyPr/>
                    <a:lstStyle/>
                    <a:p>
                      <a:pPr algn="r" fontAlgn="b"/>
                      <a:r>
                        <a:rPr lang="en-GB" sz="1400" b="0" i="0" u="none" strike="noStrike">
                          <a:solidFill>
                            <a:srgbClr val="FF0000"/>
                          </a:solidFill>
                          <a:effectLst/>
                          <a:latin typeface="Calibri" panose="020F0502020204030204" pitchFamily="34" charset="0"/>
                        </a:rPr>
                        <a:t> </a:t>
                      </a:r>
                    </a:p>
                  </a:txBody>
                  <a:tcPr marL="9525" marR="9525" marT="9525" marB="0" anchor="b">
                    <a:lnL>
                      <a:noFill/>
                    </a:lnL>
                    <a:lnR>
                      <a:noFill/>
                    </a:lnR>
                    <a:lnT>
                      <a:noFill/>
                    </a:lnT>
                    <a:lnB>
                      <a:noFill/>
                    </a:lnB>
                    <a:solidFill>
                      <a:srgbClr val="FFFF00"/>
                    </a:solidFill>
                  </a:tcPr>
                </a:tc>
                <a:tc>
                  <a:txBody>
                    <a:bodyPr/>
                    <a:lstStyle/>
                    <a:p>
                      <a:pPr algn="r" fontAlgn="b"/>
                      <a:r>
                        <a:rPr lang="en-GB" sz="1400" b="1" i="0" u="none" strike="noStrike">
                          <a:solidFill>
                            <a:srgbClr val="FF0000"/>
                          </a:solidFill>
                          <a:effectLst/>
                          <a:latin typeface="Calibri" panose="020F0502020204030204" pitchFamily="34" charset="0"/>
                        </a:rPr>
                        <a:t>% change</a:t>
                      </a:r>
                    </a:p>
                  </a:txBody>
                  <a:tcPr marL="9525" marR="9525" marT="9525" marB="0" anchor="b">
                    <a:lnL>
                      <a:noFill/>
                    </a:lnL>
                    <a:lnR>
                      <a:noFill/>
                    </a:lnR>
                    <a:lnT>
                      <a:noFill/>
                    </a:lnT>
                    <a:lnB>
                      <a:noFill/>
                    </a:lnB>
                    <a:solidFill>
                      <a:srgbClr val="FFFF00"/>
                    </a:solidFill>
                  </a:tcPr>
                </a:tc>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chemeClr val="tx1"/>
                    </a:solidFill>
                  </a:tcPr>
                </a:tc>
                <a:tc>
                  <a:txBody>
                    <a:bodyPr/>
                    <a:lstStyle/>
                    <a:p>
                      <a:pPr algn="r" fontAlgn="b"/>
                      <a:r>
                        <a:rPr lang="en-GB" sz="1400" b="0" i="0" u="none" strike="noStrike">
                          <a:solidFill>
                            <a:srgbClr val="FF0000"/>
                          </a:solidFill>
                          <a:effectLst/>
                          <a:latin typeface="Calibri" panose="020F0502020204030204" pitchFamily="34" charset="0"/>
                        </a:rPr>
                        <a:t>56%</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66%</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62%</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66%</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65%</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66%</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60%</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66%</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tc>
                  <a:txBody>
                    <a:bodyPr/>
                    <a:lstStyle/>
                    <a:p>
                      <a:pPr algn="r" fontAlgn="b"/>
                      <a:r>
                        <a:rPr lang="en-GB" sz="1400" b="0" i="0" u="none" strike="noStrike">
                          <a:solidFill>
                            <a:srgbClr val="FF0000"/>
                          </a:solidFill>
                          <a:effectLst/>
                          <a:latin typeface="Calibri" panose="020F0502020204030204" pitchFamily="34" charset="0"/>
                        </a:rPr>
                        <a:t>63%</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2CC"/>
                    </a:solidFill>
                  </a:tcPr>
                </a:tc>
                <a:extLst>
                  <a:ext uri="{0D108BD9-81ED-4DB2-BD59-A6C34878D82A}">
                    <a16:rowId xmlns:a16="http://schemas.microsoft.com/office/drawing/2014/main" val="751459766"/>
                  </a:ext>
                </a:extLst>
              </a:tr>
              <a:tr h="456074">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chemeClr val="tx1"/>
                    </a:solidFill>
                  </a:tcPr>
                </a:tc>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chemeClr val="tx1"/>
                    </a:solidFill>
                  </a:tcPr>
                </a:tc>
                <a:tc>
                  <a:txBody>
                    <a:bodyPr/>
                    <a:lstStyle/>
                    <a:p>
                      <a:pPr algn="r" fontAlgn="b"/>
                      <a:r>
                        <a:rPr lang="en-GB" sz="1400" b="1" i="0" u="none" strike="noStrike" dirty="0">
                          <a:solidFill>
                            <a:srgbClr val="FF0000"/>
                          </a:solidFill>
                          <a:effectLst/>
                          <a:latin typeface="Calibri" panose="020F0502020204030204" pitchFamily="34" charset="0"/>
                        </a:rPr>
                        <a:t>difference</a:t>
                      </a:r>
                    </a:p>
                  </a:txBody>
                  <a:tcPr marL="9525" marR="9525" marT="9525" marB="0" anchor="b">
                    <a:lnL>
                      <a:noFill/>
                    </a:lnL>
                    <a:lnR>
                      <a:noFill/>
                    </a:lnR>
                    <a:lnT>
                      <a:noFill/>
                    </a:lnT>
                    <a:lnB>
                      <a:noFill/>
                    </a:lnB>
                    <a:solidFill>
                      <a:schemeClr val="tx1"/>
                    </a:solidFill>
                  </a:tcPr>
                </a:tc>
                <a:tc>
                  <a:txBody>
                    <a:bodyPr/>
                    <a:lstStyle/>
                    <a:p>
                      <a:pPr algn="l" fontAlgn="b"/>
                      <a:endParaRPr lang="en-GB"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chemeClr val="tx1"/>
                    </a:solidFill>
                  </a:tcPr>
                </a:tc>
                <a:tc>
                  <a:txBody>
                    <a:bodyPr/>
                    <a:lstStyle/>
                    <a:p>
                      <a:pPr algn="l" fontAlgn="b"/>
                      <a:r>
                        <a:rPr lang="en-GB" sz="1400" b="0" i="0" u="none" strike="noStrike" dirty="0">
                          <a:solidFill>
                            <a:srgbClr val="000000"/>
                          </a:solidFill>
                          <a:effectLst/>
                          <a:latin typeface="Calibri" panose="020F0502020204030204" pitchFamily="34" charset="0"/>
                        </a:rPr>
                        <a:t>0.12***</a:t>
                      </a:r>
                    </a:p>
                  </a:txBody>
                  <a:tcPr marL="9525" marR="9525" marT="9525" marB="0" anchor="b">
                    <a:lnL>
                      <a:noFill/>
                    </a:lnL>
                    <a:lnR>
                      <a:noFill/>
                    </a:lnR>
                    <a:lnT>
                      <a:noFill/>
                    </a:lnT>
                    <a:lnB>
                      <a:noFill/>
                    </a:lnB>
                    <a:solidFill>
                      <a:srgbClr val="FFF2CC"/>
                    </a:solidFill>
                  </a:tcPr>
                </a:tc>
                <a:tc>
                  <a:txBody>
                    <a:bodyPr/>
                    <a:lstStyle/>
                    <a:p>
                      <a:pPr algn="l" fontAlgn="b"/>
                      <a:r>
                        <a:rPr lang="en-GB" sz="1400" b="0" i="0" u="none" strike="noStrike" dirty="0">
                          <a:solidFill>
                            <a:srgbClr val="000000"/>
                          </a:solidFill>
                          <a:effectLst/>
                          <a:latin typeface="Calibri" panose="020F0502020204030204" pitchFamily="34" charset="0"/>
                        </a:rPr>
                        <a:t>0.15***</a:t>
                      </a:r>
                    </a:p>
                  </a:txBody>
                  <a:tcPr marL="9525" marR="9525" marT="9525" marB="0" anchor="b">
                    <a:lnL>
                      <a:noFill/>
                    </a:lnL>
                    <a:lnR>
                      <a:noFill/>
                    </a:lnR>
                    <a:lnT>
                      <a:noFill/>
                    </a:lnT>
                    <a:lnB>
                      <a:noFill/>
                    </a:lnB>
                    <a:solidFill>
                      <a:srgbClr val="FFF2CC"/>
                    </a:solidFill>
                  </a:tcPr>
                </a:tc>
                <a:tc>
                  <a:txBody>
                    <a:bodyPr/>
                    <a:lstStyle/>
                    <a:p>
                      <a:pPr algn="r" fontAlgn="b"/>
                      <a:r>
                        <a:rPr lang="en-GB" sz="1400" b="0" i="0" u="none" strike="noStrike">
                          <a:solidFill>
                            <a:srgbClr val="000000"/>
                          </a:solidFill>
                          <a:effectLst/>
                          <a:latin typeface="Calibri" panose="020F0502020204030204" pitchFamily="34" charset="0"/>
                        </a:rPr>
                        <a:t>0.06***</a:t>
                      </a:r>
                    </a:p>
                  </a:txBody>
                  <a:tcPr marL="9525" marR="9525" marT="9525" marB="0" anchor="b">
                    <a:lnL>
                      <a:noFill/>
                    </a:lnL>
                    <a:lnR>
                      <a:noFill/>
                    </a:lnR>
                    <a:lnT>
                      <a:noFill/>
                    </a:lnT>
                    <a:lnB>
                      <a:noFill/>
                    </a:lnB>
                    <a:solidFill>
                      <a:srgbClr val="DBDBDB"/>
                    </a:solidFill>
                  </a:tcPr>
                </a:tc>
                <a:tc>
                  <a:txBody>
                    <a:bodyPr/>
                    <a:lstStyle/>
                    <a:p>
                      <a:pPr algn="l" fontAlgn="b"/>
                      <a:r>
                        <a:rPr lang="en-GB" sz="1400" b="0" i="0" u="none" strike="noStrike">
                          <a:solidFill>
                            <a:srgbClr val="000000"/>
                          </a:solidFill>
                          <a:effectLst/>
                          <a:latin typeface="Calibri" panose="020F0502020204030204" pitchFamily="34" charset="0"/>
                        </a:rPr>
                        <a:t>0.62***</a:t>
                      </a:r>
                    </a:p>
                  </a:txBody>
                  <a:tcPr marL="9525" marR="9525" marT="9525" marB="0" anchor="b">
                    <a:lnL>
                      <a:noFill/>
                    </a:lnL>
                    <a:lnR>
                      <a:noFill/>
                    </a:lnR>
                    <a:lnT>
                      <a:noFill/>
                    </a:lnT>
                    <a:lnB>
                      <a:noFill/>
                    </a:lnB>
                    <a:solidFill>
                      <a:srgbClr val="DBDBDB"/>
                    </a:solidFill>
                  </a:tcPr>
                </a:tc>
                <a:tc>
                  <a:txBody>
                    <a:bodyPr/>
                    <a:lstStyle/>
                    <a:p>
                      <a:pPr algn="l" fontAlgn="b"/>
                      <a:r>
                        <a:rPr lang="en-GB" sz="1400" b="0" i="0" u="none" strike="noStrike">
                          <a:solidFill>
                            <a:srgbClr val="000000"/>
                          </a:solidFill>
                          <a:effectLst/>
                          <a:latin typeface="Calibri" panose="020F0502020204030204" pitchFamily="34" charset="0"/>
                        </a:rPr>
                        <a:t>0.09***</a:t>
                      </a:r>
                    </a:p>
                  </a:txBody>
                  <a:tcPr marL="9525" marR="9525" marT="9525" marB="0" anchor="b">
                    <a:lnL>
                      <a:noFill/>
                    </a:lnL>
                    <a:lnR>
                      <a:noFill/>
                    </a:lnR>
                    <a:lnT>
                      <a:noFill/>
                    </a:lnT>
                    <a:lnB>
                      <a:noFill/>
                    </a:lnB>
                    <a:solidFill>
                      <a:srgbClr val="F8CBAD"/>
                    </a:solidFill>
                  </a:tcPr>
                </a:tc>
                <a:tc>
                  <a:txBody>
                    <a:bodyPr/>
                    <a:lstStyle/>
                    <a:p>
                      <a:pPr algn="l" fontAlgn="b"/>
                      <a:r>
                        <a:rPr lang="en-GB" sz="1400" b="0" i="0" u="none" strike="noStrike" dirty="0">
                          <a:solidFill>
                            <a:srgbClr val="000000"/>
                          </a:solidFill>
                          <a:effectLst/>
                          <a:latin typeface="Calibri" panose="020F0502020204030204" pitchFamily="34" charset="0"/>
                        </a:rPr>
                        <a:t>0.62***</a:t>
                      </a:r>
                    </a:p>
                  </a:txBody>
                  <a:tcPr marL="9525" marR="9525" marT="9525" marB="0" anchor="b">
                    <a:lnL>
                      <a:noFill/>
                    </a:lnL>
                    <a:lnR>
                      <a:noFill/>
                    </a:lnR>
                    <a:lnT>
                      <a:noFill/>
                    </a:lnT>
                    <a:lnB>
                      <a:noFill/>
                    </a:lnB>
                    <a:solidFill>
                      <a:srgbClr val="F8CBAD"/>
                    </a:solidFill>
                  </a:tcPr>
                </a:tc>
                <a:tc>
                  <a:txBody>
                    <a:bodyPr/>
                    <a:lstStyle/>
                    <a:p>
                      <a:pPr algn="l" fontAlgn="b"/>
                      <a:r>
                        <a:rPr lang="en-GB" sz="1400" b="0" i="0" u="none" strike="noStrike" dirty="0">
                          <a:solidFill>
                            <a:srgbClr val="000000"/>
                          </a:solidFill>
                          <a:effectLst/>
                          <a:latin typeface="Calibri" panose="020F0502020204030204" pitchFamily="34" charset="0"/>
                        </a:rPr>
                        <a:t>0.09***</a:t>
                      </a:r>
                    </a:p>
                  </a:txBody>
                  <a:tcPr marL="9525" marR="9525" marT="9525" marB="0" anchor="b">
                    <a:lnL>
                      <a:noFill/>
                    </a:lnL>
                    <a:lnR>
                      <a:noFill/>
                    </a:lnR>
                    <a:lnT>
                      <a:noFill/>
                    </a:lnT>
                    <a:lnB>
                      <a:noFill/>
                    </a:lnB>
                    <a:solidFill>
                      <a:srgbClr val="C6E0B4"/>
                    </a:solidFill>
                  </a:tcPr>
                </a:tc>
                <a:tc>
                  <a:txBody>
                    <a:bodyPr/>
                    <a:lstStyle/>
                    <a:p>
                      <a:pPr algn="l" fontAlgn="b"/>
                      <a:r>
                        <a:rPr lang="en-GB" sz="1400" b="0" i="0" u="none" strike="noStrike" dirty="0">
                          <a:solidFill>
                            <a:srgbClr val="000000"/>
                          </a:solidFill>
                          <a:effectLst/>
                          <a:latin typeface="Calibri" panose="020F0502020204030204" pitchFamily="34" charset="0"/>
                        </a:rPr>
                        <a:t>0.0879***</a:t>
                      </a:r>
                    </a:p>
                  </a:txBody>
                  <a:tcPr marL="9525" marR="9525" marT="9525" marB="0" anchor="b">
                    <a:lnL>
                      <a:noFill/>
                    </a:lnL>
                    <a:lnR>
                      <a:noFill/>
                    </a:lnR>
                    <a:lnT>
                      <a:noFill/>
                    </a:lnT>
                    <a:lnB>
                      <a:noFill/>
                    </a:lnB>
                    <a:solidFill>
                      <a:srgbClr val="C6E0B4"/>
                    </a:solidFill>
                  </a:tcPr>
                </a:tc>
                <a:tc>
                  <a:txBody>
                    <a:bodyPr/>
                    <a:lstStyle/>
                    <a:p>
                      <a:pPr algn="l" fontAlgn="b"/>
                      <a:r>
                        <a:rPr lang="en-GB" sz="1400" b="0" i="0" u="none" strike="noStrike" dirty="0">
                          <a:solidFill>
                            <a:srgbClr val="000000"/>
                          </a:solidFill>
                          <a:effectLst/>
                          <a:latin typeface="Calibri" panose="020F0502020204030204" pitchFamily="34" charset="0"/>
                        </a:rPr>
                        <a:t>0.089***</a:t>
                      </a:r>
                    </a:p>
                  </a:txBody>
                  <a:tcPr marL="9525" marR="9525" marT="9525" marB="0" anchor="b">
                    <a:lnL>
                      <a:noFill/>
                    </a:lnL>
                    <a:lnR>
                      <a:noFill/>
                    </a:lnR>
                    <a:lnT>
                      <a:noFill/>
                    </a:lnT>
                    <a:lnB>
                      <a:noFill/>
                    </a:lnB>
                    <a:solidFill>
                      <a:srgbClr val="9BC2E6"/>
                    </a:solidFill>
                  </a:tcPr>
                </a:tc>
                <a:extLst>
                  <a:ext uri="{0D108BD9-81ED-4DB2-BD59-A6C34878D82A}">
                    <a16:rowId xmlns:a16="http://schemas.microsoft.com/office/drawing/2014/main" val="10544614"/>
                  </a:ext>
                </a:extLst>
              </a:tr>
            </a:tbl>
          </a:graphicData>
        </a:graphic>
      </p:graphicFrame>
      <p:graphicFrame>
        <p:nvGraphicFramePr>
          <p:cNvPr id="10" name="Tabla 9">
            <a:extLst>
              <a:ext uri="{FF2B5EF4-FFF2-40B4-BE49-F238E27FC236}">
                <a16:creationId xmlns:a16="http://schemas.microsoft.com/office/drawing/2014/main" id="{AB10132A-D65A-4E8A-B3EA-C1F9C06B5BC6}"/>
              </a:ext>
            </a:extLst>
          </p:cNvPr>
          <p:cNvGraphicFramePr>
            <a:graphicFrameLocks noGrp="1"/>
          </p:cNvGraphicFramePr>
          <p:nvPr>
            <p:extLst>
              <p:ext uri="{D42A27DB-BD31-4B8C-83A1-F6EECF244321}">
                <p14:modId xmlns:p14="http://schemas.microsoft.com/office/powerpoint/2010/main" val="3957376126"/>
              </p:ext>
            </p:extLst>
          </p:nvPr>
        </p:nvGraphicFramePr>
        <p:xfrm>
          <a:off x="3899863" y="3643006"/>
          <a:ext cx="6641140" cy="409575"/>
        </p:xfrm>
        <a:graphic>
          <a:graphicData uri="http://schemas.openxmlformats.org/drawingml/2006/table">
            <a:tbl>
              <a:tblPr/>
              <a:tblGrid>
                <a:gridCol w="717581">
                  <a:extLst>
                    <a:ext uri="{9D8B030D-6E8A-4147-A177-3AD203B41FA5}">
                      <a16:colId xmlns:a16="http://schemas.microsoft.com/office/drawing/2014/main" val="4215421525"/>
                    </a:ext>
                  </a:extLst>
                </a:gridCol>
                <a:gridCol w="675370">
                  <a:extLst>
                    <a:ext uri="{9D8B030D-6E8A-4147-A177-3AD203B41FA5}">
                      <a16:colId xmlns:a16="http://schemas.microsoft.com/office/drawing/2014/main" val="3826281139"/>
                    </a:ext>
                  </a:extLst>
                </a:gridCol>
                <a:gridCol w="717581">
                  <a:extLst>
                    <a:ext uri="{9D8B030D-6E8A-4147-A177-3AD203B41FA5}">
                      <a16:colId xmlns:a16="http://schemas.microsoft.com/office/drawing/2014/main" val="3013186381"/>
                    </a:ext>
                  </a:extLst>
                </a:gridCol>
                <a:gridCol w="675370">
                  <a:extLst>
                    <a:ext uri="{9D8B030D-6E8A-4147-A177-3AD203B41FA5}">
                      <a16:colId xmlns:a16="http://schemas.microsoft.com/office/drawing/2014/main" val="2120210698"/>
                    </a:ext>
                  </a:extLst>
                </a:gridCol>
                <a:gridCol w="717581">
                  <a:extLst>
                    <a:ext uri="{9D8B030D-6E8A-4147-A177-3AD203B41FA5}">
                      <a16:colId xmlns:a16="http://schemas.microsoft.com/office/drawing/2014/main" val="1375382585"/>
                    </a:ext>
                  </a:extLst>
                </a:gridCol>
                <a:gridCol w="675370">
                  <a:extLst>
                    <a:ext uri="{9D8B030D-6E8A-4147-A177-3AD203B41FA5}">
                      <a16:colId xmlns:a16="http://schemas.microsoft.com/office/drawing/2014/main" val="2912490116"/>
                    </a:ext>
                  </a:extLst>
                </a:gridCol>
                <a:gridCol w="717581">
                  <a:extLst>
                    <a:ext uri="{9D8B030D-6E8A-4147-A177-3AD203B41FA5}">
                      <a16:colId xmlns:a16="http://schemas.microsoft.com/office/drawing/2014/main" val="669598305"/>
                    </a:ext>
                  </a:extLst>
                </a:gridCol>
                <a:gridCol w="675370">
                  <a:extLst>
                    <a:ext uri="{9D8B030D-6E8A-4147-A177-3AD203B41FA5}">
                      <a16:colId xmlns:a16="http://schemas.microsoft.com/office/drawing/2014/main" val="2566644335"/>
                    </a:ext>
                  </a:extLst>
                </a:gridCol>
                <a:gridCol w="1069336">
                  <a:extLst>
                    <a:ext uri="{9D8B030D-6E8A-4147-A177-3AD203B41FA5}">
                      <a16:colId xmlns:a16="http://schemas.microsoft.com/office/drawing/2014/main" val="1036515784"/>
                    </a:ext>
                  </a:extLst>
                </a:gridCol>
              </a:tblGrid>
              <a:tr h="200025">
                <a:tc gridSpan="2">
                  <a:txBody>
                    <a:bodyPr/>
                    <a:lstStyle/>
                    <a:p>
                      <a:pPr algn="ctr" fontAlgn="ctr"/>
                      <a:r>
                        <a:rPr lang="en-GB" sz="1200" b="1" i="0" u="none" strike="noStrike">
                          <a:solidFill>
                            <a:srgbClr val="000000"/>
                          </a:solidFill>
                          <a:effectLst/>
                          <a:latin typeface="Calibri" panose="020F0502020204030204" pitchFamily="34" charset="0"/>
                        </a:rPr>
                        <a:t>South Sudan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F2CB"/>
                    </a:solidFill>
                  </a:tcPr>
                </a:tc>
                <a:tc hMerge="1">
                  <a:txBody>
                    <a:bodyPr/>
                    <a:lstStyle/>
                    <a:p>
                      <a:endParaRPr lang="en-GB"/>
                    </a:p>
                  </a:txBody>
                  <a:tcPr/>
                </a:tc>
                <a:tc gridSpan="2">
                  <a:txBody>
                    <a:bodyPr/>
                    <a:lstStyle/>
                    <a:p>
                      <a:pPr algn="ctr" fontAlgn="ctr"/>
                      <a:r>
                        <a:rPr lang="en-GB" sz="1200" b="1" i="0" u="none" strike="noStrike" dirty="0">
                          <a:solidFill>
                            <a:srgbClr val="000000"/>
                          </a:solidFill>
                          <a:effectLst/>
                          <a:latin typeface="Calibri" panose="020F0502020204030204" pitchFamily="34" charset="0"/>
                        </a:rPr>
                        <a:t>DRC and others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DADA"/>
                    </a:solidFill>
                  </a:tcPr>
                </a:tc>
                <a:tc hMerge="1">
                  <a:txBody>
                    <a:bodyPr/>
                    <a:lstStyle/>
                    <a:p>
                      <a:endParaRPr lang="en-GB"/>
                    </a:p>
                  </a:txBody>
                  <a:tcPr/>
                </a:tc>
                <a:tc gridSpan="2">
                  <a:txBody>
                    <a:bodyPr/>
                    <a:lstStyle/>
                    <a:p>
                      <a:pPr algn="ctr" fontAlgn="ctr"/>
                      <a:r>
                        <a:rPr lang="en-GB" sz="1200" b="1" i="0" u="none" strike="noStrike">
                          <a:solidFill>
                            <a:srgbClr val="000000"/>
                          </a:solidFill>
                          <a:effectLst/>
                          <a:latin typeface="Calibri" panose="020F0502020204030204" pitchFamily="34" charset="0"/>
                        </a:rPr>
                        <a:t>Burundi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tc gridSpan="2">
                  <a:txBody>
                    <a:bodyPr/>
                    <a:lstStyle/>
                    <a:p>
                      <a:pPr algn="ctr" fontAlgn="ctr"/>
                      <a:r>
                        <a:rPr lang="en-GB" sz="1200" b="1" i="0" u="none" strike="noStrike" dirty="0">
                          <a:solidFill>
                            <a:srgbClr val="000000"/>
                          </a:solidFill>
                          <a:effectLst/>
                          <a:latin typeface="Calibri" panose="020F0502020204030204" pitchFamily="34" charset="0"/>
                        </a:rPr>
                        <a:t>Total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E0B3"/>
                    </a:solidFill>
                  </a:tcPr>
                </a:tc>
                <a:tc hMerge="1">
                  <a:txBody>
                    <a:bodyPr/>
                    <a:lstStyle/>
                    <a:p>
                      <a:endParaRPr lang="en-GB"/>
                    </a:p>
                  </a:txBody>
                  <a:tcPr/>
                </a:tc>
                <a:tc>
                  <a:txBody>
                    <a:bodyPr/>
                    <a:lstStyle/>
                    <a:p>
                      <a:pPr algn="ctr" fontAlgn="b"/>
                      <a:r>
                        <a:rPr lang="en-GB" sz="1100" b="1" i="0" u="none" strike="noStrike">
                          <a:solidFill>
                            <a:srgbClr val="000000"/>
                          </a:solidFill>
                          <a:effectLst/>
                          <a:latin typeface="Calibri" panose="020F0502020204030204" pitchFamily="34" charset="0"/>
                        </a:rPr>
                        <a:t>Aggregated Total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1289860660"/>
                  </a:ext>
                </a:extLst>
              </a:tr>
              <a:tr h="209550">
                <a:tc>
                  <a:txBody>
                    <a:bodyPr/>
                    <a:lstStyle/>
                    <a:p>
                      <a:pPr algn="ctr" fontAlgn="ctr"/>
                      <a:r>
                        <a:rPr lang="en-GB" sz="12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F2CB"/>
                    </a:solidFill>
                  </a:tcPr>
                </a:tc>
                <a:tc>
                  <a:txBody>
                    <a:bodyPr/>
                    <a:lstStyle/>
                    <a:p>
                      <a:pPr algn="ctr" fontAlgn="ctr"/>
                      <a:r>
                        <a:rPr lang="en-GB" sz="12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F2CB"/>
                    </a:solidFill>
                  </a:tcPr>
                </a:tc>
                <a:tc>
                  <a:txBody>
                    <a:bodyPr/>
                    <a:lstStyle/>
                    <a:p>
                      <a:pPr algn="ctr" fontAlgn="ctr"/>
                      <a:r>
                        <a:rPr lang="en-GB" sz="12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DADA"/>
                    </a:solidFill>
                  </a:tcPr>
                </a:tc>
                <a:tc>
                  <a:txBody>
                    <a:bodyPr/>
                    <a:lstStyle/>
                    <a:p>
                      <a:pPr algn="ctr" fontAlgn="ctr"/>
                      <a:r>
                        <a:rPr lang="en-GB" sz="12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DADA"/>
                    </a:solidFill>
                  </a:tcPr>
                </a:tc>
                <a:tc>
                  <a:txBody>
                    <a:bodyPr/>
                    <a:lstStyle/>
                    <a:p>
                      <a:pPr algn="ctr" fontAlgn="ctr"/>
                      <a:r>
                        <a:rPr lang="en-GB" sz="12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fontAlgn="ctr"/>
                      <a:r>
                        <a:rPr lang="en-GB" sz="12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fontAlgn="ctr"/>
                      <a:r>
                        <a:rPr lang="en-GB" sz="1200" b="1" i="0" u="none" strike="noStrike">
                          <a:solidFill>
                            <a:srgbClr val="000000"/>
                          </a:solidFill>
                          <a:effectLst/>
                          <a:latin typeface="Calibri" panose="020F0502020204030204" pitchFamily="34" charset="0"/>
                        </a:rPr>
                        <a:t>Refugees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fontAlgn="ctr"/>
                      <a:r>
                        <a:rPr lang="en-GB" sz="1200" b="1" i="0" u="none" strike="noStrike">
                          <a:solidFill>
                            <a:srgbClr val="000000"/>
                          </a:solidFill>
                          <a:effectLst/>
                          <a:latin typeface="Calibri" panose="020F0502020204030204" pitchFamily="34" charset="0"/>
                        </a:rPr>
                        <a:t>Host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fontAlgn="b"/>
                      <a:r>
                        <a:rPr lang="en-GB" sz="1100" b="1" i="0" u="none" strike="noStrike" dirty="0" err="1">
                          <a:solidFill>
                            <a:srgbClr val="000000"/>
                          </a:solidFill>
                          <a:effectLst/>
                          <a:latin typeface="Calibri" panose="020F0502020204030204" pitchFamily="34" charset="0"/>
                        </a:rPr>
                        <a:t>Refugee+HC</a:t>
                      </a:r>
                      <a:endParaRPr lang="en-GB" sz="11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281498769"/>
                  </a:ext>
                </a:extLst>
              </a:tr>
            </a:tbl>
          </a:graphicData>
        </a:graphic>
      </p:graphicFrame>
    </p:spTree>
    <p:extLst>
      <p:ext uri="{BB962C8B-B14F-4D97-AF65-F5344CB8AC3E}">
        <p14:creationId xmlns:p14="http://schemas.microsoft.com/office/powerpoint/2010/main" val="2004151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4400" b="1" dirty="0"/>
              <a:t>Objective 2: </a:t>
            </a:r>
            <a:br>
              <a:rPr lang="en-US" sz="4400" b="1" dirty="0"/>
            </a:br>
            <a:br>
              <a:rPr lang="en-US" sz="4800" dirty="0"/>
            </a:br>
            <a:r>
              <a:rPr lang="en-US" sz="4000" dirty="0"/>
              <a:t>Household livelihood strategies to support household self-reliance strengthened</a:t>
            </a:r>
          </a:p>
        </p:txBody>
      </p:sp>
      <p:sp>
        <p:nvSpPr>
          <p:cNvPr id="3" name="Subtitle 2"/>
          <p:cNvSpPr>
            <a:spLocks noGrp="1"/>
          </p:cNvSpPr>
          <p:nvPr>
            <p:ph type="subTitle" idx="1"/>
          </p:nvPr>
        </p:nvSpPr>
        <p:spPr>
          <a:xfrm>
            <a:off x="1524000" y="4253202"/>
            <a:ext cx="9144000" cy="1655762"/>
          </a:xfrm>
        </p:spPr>
        <p:txBody>
          <a:bodyPr>
            <a:normAutofit/>
          </a:bodyPr>
          <a:lstStyle/>
          <a:p>
            <a:pPr marL="342900" indent="-342900" algn="l">
              <a:buFontTx/>
              <a:buChar char="-"/>
            </a:pPr>
            <a:r>
              <a:rPr lang="en-US" dirty="0"/>
              <a:t>Composite Productive Assets Index </a:t>
            </a:r>
          </a:p>
          <a:p>
            <a:pPr marL="342900" indent="-342900" algn="l">
              <a:buFontTx/>
              <a:buChar char="-"/>
            </a:pPr>
            <a:r>
              <a:rPr lang="en-US" dirty="0"/>
              <a:t>Average number of income generating activities (IGA) per household</a:t>
            </a:r>
          </a:p>
          <a:p>
            <a:pPr marL="342900" indent="-342900" algn="l">
              <a:buFontTx/>
              <a:buChar char="-"/>
            </a:pPr>
            <a:r>
              <a:rPr lang="en-US" dirty="0"/>
              <a:t>Wealth Index </a:t>
            </a:r>
          </a:p>
        </p:txBody>
      </p:sp>
    </p:spTree>
    <p:extLst>
      <p:ext uri="{BB962C8B-B14F-4D97-AF65-F5344CB8AC3E}">
        <p14:creationId xmlns:p14="http://schemas.microsoft.com/office/powerpoint/2010/main" val="325058296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TM03090430[[fn=Banded]]</Template>
  <TotalTime>640</TotalTime>
  <Words>1247</Words>
  <Application>Microsoft Office PowerPoint</Application>
  <PresentationFormat>Panorámica</PresentationFormat>
  <Paragraphs>286</Paragraphs>
  <Slides>20</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20</vt:i4>
      </vt:variant>
    </vt:vector>
  </HeadingPairs>
  <TitlesOfParts>
    <vt:vector size="25" baseType="lpstr">
      <vt:lpstr>Arial</vt:lpstr>
      <vt:lpstr>Calibri</vt:lpstr>
      <vt:lpstr>Corbel</vt:lpstr>
      <vt:lpstr>Wingdings</vt:lpstr>
      <vt:lpstr>Banded</vt:lpstr>
      <vt:lpstr>Livelihoods &amp; Resilience Sector Working group meeting </vt:lpstr>
      <vt:lpstr>Q4 breakdown </vt:lpstr>
      <vt:lpstr>Partners reporting per quarter</vt:lpstr>
      <vt:lpstr>Objective 1:  Emergency livelihood support to complement basic household needs provided.</vt:lpstr>
      <vt:lpstr>O1. Emergency livelihood support to complement basic household needs provided.</vt:lpstr>
      <vt:lpstr>O1. Emergency livelihood support to complement basic household needs provided.</vt:lpstr>
      <vt:lpstr>O1. Emergency livelihood support to complement basic household needs provided.</vt:lpstr>
      <vt:lpstr>O1. Emergency livelihood support to complement basic household needs provided.</vt:lpstr>
      <vt:lpstr>Objective 2:   Household livelihood strategies to support household self-reliance strengthened</vt:lpstr>
      <vt:lpstr>O2. Household livelihood strategies to support household self-reliance strengthened.</vt:lpstr>
      <vt:lpstr>O2. Household livelihood strategies to support household self-reliance strengthened.</vt:lpstr>
      <vt:lpstr>O2. Household livelihood strategies to support household self-reliance strengthened.</vt:lpstr>
      <vt:lpstr>O2. Household livelihood strategies to support household self-reliance strengthened.</vt:lpstr>
      <vt:lpstr>O2. Household livelihood strategies to support household self-reliance strengthened.</vt:lpstr>
      <vt:lpstr>Objective 3:   The enabling environment to support resilient livelihoods reinforced </vt:lpstr>
      <vt:lpstr>O3. The enabling environment to support resilient livelihoods reinforced.</vt:lpstr>
      <vt:lpstr>O3. The enabling environment to support resilient livelihoods reinforced.</vt:lpstr>
      <vt:lpstr>O3. The enabling environment to support resilient livelihoods reinforced.</vt:lpstr>
      <vt:lpstr>O3. The enabling environment to support resilient livelihoods reinforced.</vt:lpstr>
      <vt:lpstr>2020-2021 targets </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Objective 1:  Emergency livelihood support to complement basic household needs provided.</dc:title>
  <dc:creator>GoiriaCortajarena, Xabier (FAOUG)</dc:creator>
  <cp:lastModifiedBy>GoiriaCortajarena, Xabier (FAOUG)</cp:lastModifiedBy>
  <cp:revision>47</cp:revision>
  <dcterms:created xsi:type="dcterms:W3CDTF">2020-03-11T11:10:53Z</dcterms:created>
  <dcterms:modified xsi:type="dcterms:W3CDTF">2020-04-28T06:29:25Z</dcterms:modified>
</cp:coreProperties>
</file>